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sldIdLst>
    <p:sldId id="256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7" r:id="rId15"/>
    <p:sldId id="396" r:id="rId16"/>
    <p:sldId id="395" r:id="rId17"/>
    <p:sldId id="394" r:id="rId18"/>
    <p:sldId id="400" r:id="rId19"/>
    <p:sldId id="398" r:id="rId20"/>
    <p:sldId id="403" r:id="rId21"/>
    <p:sldId id="402" r:id="rId22"/>
    <p:sldId id="401" r:id="rId23"/>
    <p:sldId id="406" r:id="rId24"/>
    <p:sldId id="405" r:id="rId25"/>
    <p:sldId id="404" r:id="rId26"/>
    <p:sldId id="407" r:id="rId27"/>
    <p:sldId id="408" r:id="rId28"/>
    <p:sldId id="409" r:id="rId29"/>
    <p:sldId id="411" r:id="rId30"/>
    <p:sldId id="410" r:id="rId31"/>
    <p:sldId id="412" r:id="rId32"/>
    <p:sldId id="413" r:id="rId33"/>
    <p:sldId id="414" r:id="rId34"/>
    <p:sldId id="417" r:id="rId35"/>
    <p:sldId id="416" r:id="rId36"/>
    <p:sldId id="415" r:id="rId37"/>
    <p:sldId id="420" r:id="rId38"/>
    <p:sldId id="419" r:id="rId39"/>
    <p:sldId id="418" r:id="rId40"/>
    <p:sldId id="421" r:id="rId41"/>
    <p:sldId id="303" r:id="rId42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382"/>
            <p14:sldId id="383"/>
            <p14:sldId id="384"/>
            <p14:sldId id="385"/>
            <p14:sldId id="386"/>
            <p14:sldId id="387"/>
            <p14:sldId id="388"/>
            <p14:sldId id="389"/>
            <p14:sldId id="390"/>
            <p14:sldId id="391"/>
            <p14:sldId id="392"/>
            <p14:sldId id="393"/>
            <p14:sldId id="397"/>
            <p14:sldId id="396"/>
            <p14:sldId id="395"/>
            <p14:sldId id="394"/>
            <p14:sldId id="400"/>
            <p14:sldId id="398"/>
            <p14:sldId id="403"/>
            <p14:sldId id="402"/>
            <p14:sldId id="401"/>
            <p14:sldId id="406"/>
            <p14:sldId id="405"/>
            <p14:sldId id="404"/>
            <p14:sldId id="407"/>
            <p14:sldId id="408"/>
            <p14:sldId id="409"/>
            <p14:sldId id="411"/>
            <p14:sldId id="410"/>
            <p14:sldId id="412"/>
            <p14:sldId id="413"/>
            <p14:sldId id="414"/>
            <p14:sldId id="417"/>
            <p14:sldId id="416"/>
            <p14:sldId id="415"/>
            <p14:sldId id="420"/>
            <p14:sldId id="419"/>
            <p14:sldId id="418"/>
            <p14:sldId id="421"/>
          </p14:sldIdLst>
        </p14:section>
        <p14:section name="Раздел без заголовка" id="{BBD088EF-FEFB-4BDA-8571-71F230BA707F}">
          <p14:sldIdLst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 autoAdjust="0"/>
  </p:normalViewPr>
  <p:slideViewPr>
    <p:cSldViewPr>
      <p:cViewPr varScale="1">
        <p:scale>
          <a:sx n="94" d="100"/>
          <a:sy n="94" d="100"/>
        </p:scale>
        <p:origin x="72" y="3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31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08624" y="5143148"/>
            <a:ext cx="2527634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81211" y="5143148"/>
            <a:ext cx="2549509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323" y="5143148"/>
            <a:ext cx="2350576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44634" y="5143148"/>
            <a:ext cx="2511857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538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ЦІНУЄТЕ!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2" y="160550"/>
            <a:ext cx="3058724" cy="111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1064568" y="2147084"/>
            <a:ext cx="835292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ТА КЛАСИФІКАЦІЙНІ ОЗНАКИ КЛАСІВ СТРАХУВАННЯ.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6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водних</a:t>
            </a:r>
            <a:r>
              <a:rPr lang="ru-RU" b="1" dirty="0">
                <a:solidFill>
                  <a:prstClr val="black"/>
                </a:solidFill>
              </a:rPr>
              <a:t> суден (</a:t>
            </a:r>
            <a:r>
              <a:rPr lang="ru-RU" b="1" dirty="0" err="1">
                <a:solidFill>
                  <a:prstClr val="black"/>
                </a:solidFill>
              </a:rPr>
              <a:t>морських</a:t>
            </a:r>
            <a:r>
              <a:rPr lang="ru-RU" b="1" dirty="0">
                <a:solidFill>
                  <a:prstClr val="black"/>
                </a:solidFill>
              </a:rPr>
              <a:t> суден, суден </a:t>
            </a:r>
            <a:r>
              <a:rPr lang="ru-RU" b="1" dirty="0" err="1">
                <a:solidFill>
                  <a:prstClr val="black"/>
                </a:solidFill>
              </a:rPr>
              <a:t>внутрішнього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плавання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інших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самохідних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несамохідних</a:t>
            </a:r>
            <a:r>
              <a:rPr lang="ru-RU" b="1" dirty="0">
                <a:solidFill>
                  <a:prstClr val="black"/>
                </a:solidFill>
              </a:rPr>
              <a:t> плавучих </a:t>
            </a:r>
            <a:r>
              <a:rPr lang="ru-RU" b="1" dirty="0" err="1">
                <a:solidFill>
                  <a:prstClr val="black"/>
                </a:solidFill>
              </a:rPr>
              <a:t>споруд</a:t>
            </a:r>
            <a:r>
              <a:rPr lang="ru-RU" b="1" dirty="0">
                <a:solidFill>
                  <a:prstClr val="black"/>
                </a:solidFill>
              </a:rPr>
              <a:t>)”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6 </a:t>
            </a:r>
            <a:r>
              <a:rPr lang="ru-RU" b="1" dirty="0" err="1">
                <a:solidFill>
                  <a:prstClr val="black"/>
                </a:solidFill>
              </a:rPr>
              <a:t>включає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у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водних</a:t>
            </a:r>
            <a:r>
              <a:rPr lang="ru-RU" dirty="0">
                <a:solidFill>
                  <a:prstClr val="black"/>
                </a:solidFill>
              </a:rPr>
              <a:t> суден.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6 </a:t>
            </a:r>
            <a:r>
              <a:rPr lang="ru-RU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збитку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понесеного</a:t>
            </a:r>
            <a:r>
              <a:rPr lang="ru-RU" dirty="0">
                <a:solidFill>
                  <a:prstClr val="black"/>
                </a:solidFill>
              </a:rPr>
              <a:t> ним (нею) у </a:t>
            </a:r>
            <a:r>
              <a:rPr lang="ru-RU" dirty="0" err="1">
                <a:solidFill>
                  <a:prstClr val="black"/>
                </a:solidFill>
              </a:rPr>
              <a:t>зв’язку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пошкодженням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втратою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застрахованого</a:t>
            </a:r>
            <a:r>
              <a:rPr lang="ru-RU" dirty="0">
                <a:solidFill>
                  <a:prstClr val="black"/>
                </a:solidFill>
              </a:rPr>
              <a:t> водного судна, та,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це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додаткового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нього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),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витратами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загальну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аварію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класом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6 </a:t>
            </a:r>
            <a:r>
              <a:rPr lang="ru-RU" b="1" dirty="0" err="1">
                <a:solidFill>
                  <a:prstClr val="black"/>
                </a:solidFill>
              </a:rPr>
              <a:t>може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здійснюватися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таких </a:t>
            </a:r>
            <a:r>
              <a:rPr lang="ru-RU" b="1" dirty="0" err="1">
                <a:solidFill>
                  <a:prstClr val="black"/>
                </a:solidFill>
              </a:rPr>
              <a:t>об’єктів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морських</a:t>
            </a:r>
            <a:r>
              <a:rPr lang="ru-RU" dirty="0">
                <a:solidFill>
                  <a:prstClr val="black"/>
                </a:solidFill>
              </a:rPr>
              <a:t> суден,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них,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такого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суден </a:t>
            </a:r>
            <a:r>
              <a:rPr lang="ru-RU" dirty="0" err="1">
                <a:solidFill>
                  <a:prstClr val="black"/>
                </a:solidFill>
              </a:rPr>
              <a:t>внутрішнього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плавання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них,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такого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суден, </a:t>
            </a:r>
            <a:r>
              <a:rPr lang="ru-RU" dirty="0" err="1">
                <a:solidFill>
                  <a:prstClr val="black"/>
                </a:solidFill>
              </a:rPr>
              <a:t>ніж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морські</a:t>
            </a:r>
            <a:r>
              <a:rPr lang="ru-RU" dirty="0">
                <a:solidFill>
                  <a:prstClr val="black"/>
                </a:solidFill>
              </a:rPr>
              <a:t> судна та судна </a:t>
            </a:r>
            <a:r>
              <a:rPr lang="ru-RU" dirty="0" err="1">
                <a:solidFill>
                  <a:prstClr val="black"/>
                </a:solidFill>
              </a:rPr>
              <a:t>внутрішнього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плавання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них,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такого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4)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самохідних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несамохідних</a:t>
            </a:r>
            <a:r>
              <a:rPr lang="ru-RU" dirty="0">
                <a:solidFill>
                  <a:prstClr val="black"/>
                </a:solidFill>
              </a:rPr>
              <a:t> плавучих </a:t>
            </a:r>
            <a:r>
              <a:rPr lang="ru-RU" dirty="0" err="1">
                <a:solidFill>
                  <a:prstClr val="black"/>
                </a:solidFill>
              </a:rPr>
              <a:t>споруд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них,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такого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48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277180" y="908720"/>
            <a:ext cx="936104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err="1">
                <a:solidFill>
                  <a:prstClr val="black"/>
                </a:solidFill>
              </a:rPr>
              <a:t>Клас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6 </a:t>
            </a:r>
            <a:r>
              <a:rPr lang="ru-RU" sz="2000" b="1" dirty="0" err="1">
                <a:solidFill>
                  <a:prstClr val="black"/>
                </a:solidFill>
              </a:rPr>
              <a:t>передбачає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можливість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відшкодування</a:t>
            </a:r>
            <a:r>
              <a:rPr lang="ru-RU" sz="2000" b="1" dirty="0">
                <a:solidFill>
                  <a:prstClr val="black"/>
                </a:solidFill>
              </a:rPr>
              <a:t> в </a:t>
            </a:r>
            <a:r>
              <a:rPr lang="ru-RU" sz="2000" b="1" dirty="0" err="1">
                <a:solidFill>
                  <a:prstClr val="black"/>
                </a:solidFill>
              </a:rPr>
              <a:t>разі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настання</a:t>
            </a:r>
            <a:r>
              <a:rPr lang="ru-RU" sz="2000" b="1" dirty="0">
                <a:solidFill>
                  <a:prstClr val="black"/>
                </a:solidFill>
              </a:rPr>
              <a:t> страхового </a:t>
            </a:r>
            <a:r>
              <a:rPr lang="ru-RU" sz="2000" b="1" dirty="0" err="1">
                <a:solidFill>
                  <a:prstClr val="black"/>
                </a:solidFill>
              </a:rPr>
              <a:t>випадку</a:t>
            </a:r>
            <a:r>
              <a:rPr lang="ru-RU" sz="2000" b="1" dirty="0">
                <a:solidFill>
                  <a:prstClr val="black"/>
                </a:solidFill>
              </a:rPr>
              <a:t> за договором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в межах </a:t>
            </a:r>
            <a:r>
              <a:rPr lang="ru-RU" sz="2000" b="1" dirty="0" err="1">
                <a:solidFill>
                  <a:prstClr val="black"/>
                </a:solidFill>
              </a:rPr>
              <a:t>страхової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суми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встановлених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лімітів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2000" b="1" dirty="0">
                <a:solidFill>
                  <a:prstClr val="black"/>
                </a:solidFill>
              </a:rPr>
              <a:t> страховика) </a:t>
            </a:r>
            <a:r>
              <a:rPr lang="ru-RU" sz="2000" b="1" dirty="0" err="1">
                <a:solidFill>
                  <a:prstClr val="black"/>
                </a:solidFill>
              </a:rPr>
              <a:t>витрат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понесених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іншою</a:t>
            </a:r>
            <a:r>
              <a:rPr lang="ru-RU" sz="2000" b="1" dirty="0">
                <a:solidFill>
                  <a:prstClr val="black"/>
                </a:solidFill>
              </a:rPr>
              <a:t> особою, </a:t>
            </a:r>
            <a:r>
              <a:rPr lang="ru-RU" sz="2000" b="1" dirty="0" err="1">
                <a:solidFill>
                  <a:prstClr val="black"/>
                </a:solidFill>
              </a:rPr>
              <a:t>визначеною</a:t>
            </a:r>
            <a:r>
              <a:rPr lang="ru-RU" sz="2000" b="1" dirty="0">
                <a:solidFill>
                  <a:prstClr val="black"/>
                </a:solidFill>
              </a:rPr>
              <a:t> договором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на </a:t>
            </a:r>
            <a:r>
              <a:rPr lang="ru-RU" sz="2000" b="1" dirty="0" err="1">
                <a:solidFill>
                  <a:prstClr val="black"/>
                </a:solidFill>
              </a:rPr>
              <a:t>підставі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законодавства</a:t>
            </a:r>
            <a:r>
              <a:rPr lang="ru-RU" sz="2000" b="1" dirty="0">
                <a:solidFill>
                  <a:prstClr val="black"/>
                </a:solidFill>
              </a:rPr>
              <a:t>) на </a:t>
            </a:r>
            <a:r>
              <a:rPr lang="ru-RU" sz="2000" b="1" dirty="0" err="1">
                <a:solidFill>
                  <a:prstClr val="black"/>
                </a:solidFill>
              </a:rPr>
              <a:t>судове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чи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позасудове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врегулювання</a:t>
            </a:r>
            <a:r>
              <a:rPr lang="ru-RU" sz="2000" b="1" dirty="0">
                <a:solidFill>
                  <a:prstClr val="black"/>
                </a:solidFill>
              </a:rPr>
              <a:t> спору, </a:t>
            </a:r>
            <a:r>
              <a:rPr lang="ru-RU" sz="2000" b="1" dirty="0" err="1">
                <a:solidFill>
                  <a:prstClr val="black"/>
                </a:solidFill>
              </a:rPr>
              <a:t>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може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виникнути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внаслідок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у </a:t>
            </a:r>
            <a:r>
              <a:rPr lang="ru-RU" sz="2000" b="1" dirty="0" err="1">
                <a:solidFill>
                  <a:prstClr val="black"/>
                </a:solidFill>
              </a:rPr>
              <a:t>зв’язку</a:t>
            </a:r>
            <a:r>
              <a:rPr lang="ru-RU" sz="2000" b="1" dirty="0">
                <a:solidFill>
                  <a:prstClr val="black"/>
                </a:solidFill>
              </a:rPr>
              <a:t> з </a:t>
            </a:r>
            <a:r>
              <a:rPr lang="ru-RU" sz="2000" b="1" dirty="0" err="1">
                <a:solidFill>
                  <a:prstClr val="black"/>
                </a:solidFill>
              </a:rPr>
              <a:t>використанням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морського</a:t>
            </a:r>
            <a:r>
              <a:rPr lang="ru-RU" sz="2000" b="1" dirty="0">
                <a:solidFill>
                  <a:prstClr val="black"/>
                </a:solidFill>
              </a:rPr>
              <a:t> судна, </a:t>
            </a:r>
            <a:r>
              <a:rPr lang="ru-RU" sz="2000" b="1" dirty="0" err="1">
                <a:solidFill>
                  <a:prstClr val="black"/>
                </a:solidFill>
              </a:rPr>
              <a:t>застрахованого</a:t>
            </a:r>
            <a:r>
              <a:rPr lang="ru-RU" sz="2000" b="1" dirty="0">
                <a:solidFill>
                  <a:prstClr val="black"/>
                </a:solidFill>
              </a:rPr>
              <a:t> за таким договором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b="1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err="1">
                <a:solidFill>
                  <a:srgbClr val="C00000"/>
                </a:solidFill>
              </a:rPr>
              <a:t>Клас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2000" b="1" dirty="0">
                <a:solidFill>
                  <a:srgbClr val="C00000"/>
                </a:solidFill>
              </a:rPr>
              <a:t> 6 не </a:t>
            </a:r>
            <a:r>
              <a:rPr lang="ru-RU" sz="2000" b="1" dirty="0" err="1">
                <a:solidFill>
                  <a:srgbClr val="C00000"/>
                </a:solidFill>
              </a:rPr>
              <a:t>включає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2000" b="1" dirty="0">
                <a:solidFill>
                  <a:srgbClr val="C00000"/>
                </a:solidFill>
              </a:rPr>
              <a:t>:</a:t>
            </a:r>
          </a:p>
          <a:p>
            <a:r>
              <a:rPr lang="ru-RU" sz="2000" b="1" dirty="0">
                <a:solidFill>
                  <a:prstClr val="black"/>
                </a:solidFill>
              </a:rPr>
              <a:t>1) майна, </a:t>
            </a:r>
            <a:r>
              <a:rPr lang="ru-RU" sz="2000" b="1" dirty="0" err="1">
                <a:solidFill>
                  <a:prstClr val="black"/>
                </a:solidFill>
              </a:rPr>
              <a:t>що</a:t>
            </a:r>
            <a:r>
              <a:rPr lang="ru-RU" sz="2000" b="1" dirty="0">
                <a:solidFill>
                  <a:prstClr val="black"/>
                </a:solidFill>
              </a:rPr>
              <a:t> перевозиться [(</a:t>
            </a:r>
            <a:r>
              <a:rPr lang="ru-RU" sz="2000" b="1" dirty="0" err="1">
                <a:solidFill>
                  <a:prstClr val="black"/>
                </a:solidFill>
              </a:rPr>
              <a:t>уключаючи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вантаж</a:t>
            </a:r>
            <a:r>
              <a:rPr lang="ru-RU" sz="2000" b="1" dirty="0">
                <a:solidFill>
                  <a:prstClr val="black"/>
                </a:solidFill>
              </a:rPr>
              <a:t>, багаж (</a:t>
            </a:r>
            <a:r>
              <a:rPr lang="ru-RU" sz="2000" b="1" dirty="0" err="1">
                <a:solidFill>
                  <a:prstClr val="black"/>
                </a:solidFill>
              </a:rPr>
              <a:t>вантажобагаж</a:t>
            </a:r>
            <a:r>
              <a:rPr lang="ru-RU" sz="2000" b="1" dirty="0">
                <a:solidFill>
                  <a:prstClr val="black"/>
                </a:solidFill>
              </a:rPr>
              <a:t>)] за </a:t>
            </a:r>
            <a:r>
              <a:rPr lang="ru-RU" sz="2000" b="1" dirty="0" err="1">
                <a:solidFill>
                  <a:prstClr val="black"/>
                </a:solidFill>
              </a:rPr>
              <a:t>класом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7, </a:t>
            </a:r>
            <a:r>
              <a:rPr lang="ru-RU" sz="2000" b="1" dirty="0" err="1">
                <a:solidFill>
                  <a:prstClr val="black"/>
                </a:solidFill>
              </a:rPr>
              <a:t>крім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випадку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загальної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аварії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r>
              <a:rPr lang="ru-RU" sz="2000" b="1" dirty="0">
                <a:solidFill>
                  <a:prstClr val="black"/>
                </a:solidFill>
              </a:rPr>
              <a:t>2) </a:t>
            </a:r>
            <a:r>
              <a:rPr lang="ru-RU" sz="2000" b="1" dirty="0" err="1">
                <a:solidFill>
                  <a:prstClr val="black"/>
                </a:solidFill>
              </a:rPr>
              <a:t>неодержаних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доходів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унаслідок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пошкодження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знищення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втрати</a:t>
            </a:r>
            <a:r>
              <a:rPr lang="ru-RU" sz="2000" b="1" dirty="0">
                <a:solidFill>
                  <a:prstClr val="black"/>
                </a:solidFill>
              </a:rPr>
              <a:t> водного судна.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48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7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майна,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перевозиться [</a:t>
            </a:r>
            <a:r>
              <a:rPr lang="ru-RU" b="1" dirty="0" err="1">
                <a:solidFill>
                  <a:prstClr val="black"/>
                </a:solidFill>
              </a:rPr>
              <a:t>включаючи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вантаж</a:t>
            </a:r>
            <a:r>
              <a:rPr lang="ru-RU" b="1" dirty="0">
                <a:solidFill>
                  <a:prstClr val="black"/>
                </a:solidFill>
              </a:rPr>
              <a:t>, багаж</a:t>
            </a:r>
          </a:p>
          <a:p>
            <a:r>
              <a:rPr lang="ru-RU" b="1" dirty="0">
                <a:solidFill>
                  <a:prstClr val="black"/>
                </a:solidFill>
              </a:rPr>
              <a:t>(</a:t>
            </a:r>
            <a:r>
              <a:rPr lang="ru-RU" b="1" dirty="0" err="1">
                <a:solidFill>
                  <a:prstClr val="black"/>
                </a:solidFill>
              </a:rPr>
              <a:t>вантажобагаж</a:t>
            </a:r>
            <a:r>
              <a:rPr lang="ru-RU" b="1" dirty="0">
                <a:solidFill>
                  <a:prstClr val="black"/>
                </a:solidFill>
              </a:rPr>
              <a:t>)]”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7 </a:t>
            </a:r>
            <a:r>
              <a:rPr lang="ru-RU" b="1" dirty="0" err="1">
                <a:solidFill>
                  <a:prstClr val="black"/>
                </a:solidFill>
              </a:rPr>
              <a:t>включає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у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перевозиться [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вантаж</a:t>
            </a:r>
            <a:r>
              <a:rPr lang="ru-RU" dirty="0">
                <a:solidFill>
                  <a:prstClr val="black"/>
                </a:solidFill>
              </a:rPr>
              <a:t>, багаж (</a:t>
            </a:r>
            <a:r>
              <a:rPr lang="ru-RU" dirty="0" err="1">
                <a:solidFill>
                  <a:prstClr val="black"/>
                </a:solidFill>
              </a:rPr>
              <a:t>вантажобагаж</a:t>
            </a:r>
            <a:r>
              <a:rPr lang="ru-RU" dirty="0">
                <a:solidFill>
                  <a:prstClr val="black"/>
                </a:solidFill>
              </a:rPr>
              <a:t>)], </a:t>
            </a:r>
            <a:r>
              <a:rPr lang="ru-RU" dirty="0" err="1">
                <a:solidFill>
                  <a:prstClr val="black"/>
                </a:solidFill>
              </a:rPr>
              <a:t>незалежно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способу </a:t>
            </a:r>
            <a:r>
              <a:rPr lang="ru-RU" dirty="0" err="1">
                <a:solidFill>
                  <a:prstClr val="black"/>
                </a:solidFill>
              </a:rPr>
              <a:t>транспортування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7 </a:t>
            </a:r>
            <a:r>
              <a:rPr lang="ru-RU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збитку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понесеного</a:t>
            </a:r>
            <a:r>
              <a:rPr lang="ru-RU" dirty="0">
                <a:solidFill>
                  <a:prstClr val="black"/>
                </a:solidFill>
              </a:rPr>
              <a:t> ним (нею) у </a:t>
            </a:r>
            <a:r>
              <a:rPr lang="ru-RU" dirty="0" err="1">
                <a:solidFill>
                  <a:prstClr val="black"/>
                </a:solidFill>
              </a:rPr>
              <a:t>зв’язку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пошкодженням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втратою</a:t>
            </a:r>
            <a:r>
              <a:rPr lang="ru-RU" dirty="0">
                <a:solidFill>
                  <a:prstClr val="black"/>
                </a:solidFill>
              </a:rPr>
              <a:t> 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перевозиться будь-</a:t>
            </a:r>
            <a:r>
              <a:rPr lang="ru-RU" dirty="0" err="1">
                <a:solidFill>
                  <a:prstClr val="black"/>
                </a:solidFill>
              </a:rPr>
              <a:t>якими</a:t>
            </a:r>
            <a:r>
              <a:rPr lang="ru-RU" dirty="0">
                <a:solidFill>
                  <a:prstClr val="black"/>
                </a:solidFill>
              </a:rPr>
              <a:t> видами транспорту, та,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це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під</a:t>
            </a:r>
            <a:r>
              <a:rPr lang="ru-RU" dirty="0">
                <a:solidFill>
                  <a:prstClr val="black"/>
                </a:solidFill>
              </a:rPr>
              <a:t> час </a:t>
            </a:r>
            <a:r>
              <a:rPr lang="ru-RU" dirty="0" err="1">
                <a:solidFill>
                  <a:prstClr val="black"/>
                </a:solidFill>
              </a:rPr>
              <a:t>його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зберігання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),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витратами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загальну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аварію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класом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7 </a:t>
            </a:r>
            <a:r>
              <a:rPr lang="ru-RU" b="1" dirty="0" err="1">
                <a:solidFill>
                  <a:prstClr val="black"/>
                </a:solidFill>
              </a:rPr>
              <a:t>здійснюється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перевозиться [</a:t>
            </a:r>
            <a:r>
              <a:rPr lang="ru-RU" dirty="0" err="1">
                <a:solidFill>
                  <a:prstClr val="black"/>
                </a:solidFill>
              </a:rPr>
              <a:t>включаючи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вантаж</a:t>
            </a:r>
            <a:r>
              <a:rPr lang="ru-RU" dirty="0">
                <a:solidFill>
                  <a:prstClr val="black"/>
                </a:solidFill>
              </a:rPr>
              <a:t>, багаж (</a:t>
            </a:r>
            <a:r>
              <a:rPr lang="ru-RU" dirty="0" err="1">
                <a:solidFill>
                  <a:prstClr val="black"/>
                </a:solidFill>
              </a:rPr>
              <a:t>вантажобагаж</a:t>
            </a:r>
            <a:r>
              <a:rPr lang="ru-RU" dirty="0">
                <a:solidFill>
                  <a:prstClr val="black"/>
                </a:solidFill>
              </a:rPr>
              <a:t>)],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контейнерів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призначених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перевезення</a:t>
            </a:r>
            <a:r>
              <a:rPr lang="ru-RU" dirty="0">
                <a:solidFill>
                  <a:prstClr val="black"/>
                </a:solidFill>
              </a:rPr>
              <a:t> такого майна, а </a:t>
            </a:r>
            <a:r>
              <a:rPr lang="ru-RU" dirty="0" err="1">
                <a:solidFill>
                  <a:prstClr val="black"/>
                </a:solidFill>
              </a:rPr>
              <a:t>також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перевезення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зберігання</a:t>
            </a:r>
            <a:r>
              <a:rPr lang="ru-RU" dirty="0">
                <a:solidFill>
                  <a:prstClr val="black"/>
                </a:solidFill>
              </a:rPr>
              <a:t>, фрахт, </a:t>
            </a:r>
            <a:r>
              <a:rPr lang="ru-RU" dirty="0" err="1">
                <a:solidFill>
                  <a:prstClr val="black"/>
                </a:solidFill>
              </a:rPr>
              <a:t>митні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платежі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які</a:t>
            </a:r>
            <a:r>
              <a:rPr lang="ru-RU" dirty="0">
                <a:solidFill>
                  <a:prstClr val="black"/>
                </a:solidFill>
              </a:rPr>
              <a:t> не </a:t>
            </a:r>
            <a:r>
              <a:rPr lang="ru-RU" dirty="0" err="1">
                <a:solidFill>
                  <a:prstClr val="black"/>
                </a:solidFill>
              </a:rPr>
              <a:t>були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включені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вартість</a:t>
            </a:r>
            <a:r>
              <a:rPr lang="ru-RU" dirty="0">
                <a:solidFill>
                  <a:prstClr val="black"/>
                </a:solidFill>
              </a:rPr>
              <a:t> 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перевозиться,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таких </a:t>
            </a:r>
            <a:r>
              <a:rPr lang="ru-RU" dirty="0" err="1">
                <a:solidFill>
                  <a:prstClr val="black"/>
                </a:solidFill>
              </a:rPr>
              <a:t>витрат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dirty="0" err="1">
                <a:solidFill>
                  <a:srgbClr val="C00000"/>
                </a:solidFill>
              </a:rPr>
              <a:t>Клас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 7 не </a:t>
            </a:r>
            <a:r>
              <a:rPr lang="ru-RU" dirty="0" err="1">
                <a:solidFill>
                  <a:srgbClr val="C00000"/>
                </a:solidFill>
              </a:rPr>
              <a:t>включає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наземних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транспортних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засобів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повітряних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водних</a:t>
            </a:r>
            <a:r>
              <a:rPr lang="ru-RU" dirty="0">
                <a:solidFill>
                  <a:prstClr val="black"/>
                </a:solidFill>
              </a:rPr>
              <a:t> суден, </a:t>
            </a:r>
            <a:r>
              <a:rPr lang="ru-RU" dirty="0" err="1">
                <a:solidFill>
                  <a:prstClr val="black"/>
                </a:solidFill>
              </a:rPr>
              <a:t>якими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здійснюється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перевезення</a:t>
            </a:r>
            <a:r>
              <a:rPr lang="ru-RU" dirty="0">
                <a:solidFill>
                  <a:prstClr val="black"/>
                </a:solidFill>
              </a:rPr>
              <a:t> майна [</a:t>
            </a:r>
            <a:r>
              <a:rPr lang="ru-RU" dirty="0" err="1">
                <a:solidFill>
                  <a:prstClr val="black"/>
                </a:solidFill>
              </a:rPr>
              <a:t>включаючи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вантаж</a:t>
            </a:r>
            <a:r>
              <a:rPr lang="ru-RU" dirty="0">
                <a:solidFill>
                  <a:prstClr val="black"/>
                </a:solidFill>
              </a:rPr>
              <a:t>, багаж (</a:t>
            </a:r>
            <a:r>
              <a:rPr lang="ru-RU" dirty="0" err="1">
                <a:solidFill>
                  <a:prstClr val="black"/>
                </a:solidFill>
              </a:rPr>
              <a:t>вантажобагаж</a:t>
            </a:r>
            <a:r>
              <a:rPr lang="ru-RU" dirty="0">
                <a:solidFill>
                  <a:prstClr val="black"/>
                </a:solidFill>
              </a:rPr>
              <a:t>)].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48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8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майна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вогню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небезпечного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впливу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природних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явищ</a:t>
            </a:r>
            <a:r>
              <a:rPr lang="ru-RU" b="1" dirty="0">
                <a:solidFill>
                  <a:prstClr val="black"/>
                </a:solidFill>
              </a:rPr>
              <a:t>”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8 </a:t>
            </a:r>
            <a:r>
              <a:rPr lang="ru-RU" b="1" dirty="0" err="1">
                <a:solidFill>
                  <a:prstClr val="black"/>
                </a:solidFill>
              </a:rPr>
              <a:t>включає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у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тобто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майна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вогню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небезпечного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впливу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природних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явищ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8 </a:t>
            </a:r>
            <a:r>
              <a:rPr lang="ru-RU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збитку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понесеного</a:t>
            </a:r>
            <a:r>
              <a:rPr lang="ru-RU" dirty="0">
                <a:solidFill>
                  <a:prstClr val="black"/>
                </a:solidFill>
              </a:rPr>
              <a:t> ним (нею) у </a:t>
            </a:r>
            <a:r>
              <a:rPr lang="ru-RU" dirty="0" err="1">
                <a:solidFill>
                  <a:prstClr val="black"/>
                </a:solidFill>
              </a:rPr>
              <a:t>зв’язку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пошкодженням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знищенням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загибеллю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застрахованого</a:t>
            </a:r>
            <a:r>
              <a:rPr lang="ru-RU" dirty="0">
                <a:solidFill>
                  <a:prstClr val="black"/>
                </a:solidFill>
              </a:rPr>
              <a:t> майна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), а </a:t>
            </a:r>
            <a:r>
              <a:rPr lang="ru-RU" dirty="0" err="1">
                <a:solidFill>
                  <a:prstClr val="black"/>
                </a:solidFill>
              </a:rPr>
              <a:t>саме</a:t>
            </a:r>
            <a:r>
              <a:rPr lang="ru-RU" dirty="0">
                <a:solidFill>
                  <a:prstClr val="black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вогню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пожежі</a:t>
            </a:r>
            <a:r>
              <a:rPr lang="ru-RU" dirty="0">
                <a:solidFill>
                  <a:prstClr val="black"/>
                </a:solidFill>
              </a:rPr>
              <a:t>), 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підпалу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вибуху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природних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явищ</a:t>
            </a:r>
            <a:r>
              <a:rPr lang="ru-RU" dirty="0">
                <a:solidFill>
                  <a:prstClr val="black"/>
                </a:solidFill>
              </a:rPr>
              <a:t> [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бурю, </a:t>
            </a:r>
            <a:r>
              <a:rPr lang="ru-RU" dirty="0" err="1">
                <a:solidFill>
                  <a:prstClr val="black"/>
                </a:solidFill>
              </a:rPr>
              <a:t>просідання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ґрунту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передбачені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метеорологічні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гідрологічні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геофізичні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явища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морозу та граду, </a:t>
            </a:r>
            <a:r>
              <a:rPr lang="ru-RU" dirty="0" err="1">
                <a:solidFill>
                  <a:prstClr val="black"/>
                </a:solidFill>
              </a:rPr>
              <a:t>які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своєю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інтенсивністю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площею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поширення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можуть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призвести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загибелі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застрахованого</a:t>
            </a:r>
            <a:r>
              <a:rPr lang="ru-RU" dirty="0">
                <a:solidFill>
                  <a:prstClr val="black"/>
                </a:solidFill>
              </a:rPr>
              <a:t> майна];</a:t>
            </a:r>
          </a:p>
          <a:p>
            <a:r>
              <a:rPr lang="ru-RU" dirty="0">
                <a:solidFill>
                  <a:prstClr val="black"/>
                </a:solidFill>
              </a:rPr>
              <a:t>4) </a:t>
            </a:r>
            <a:r>
              <a:rPr lang="ru-RU" dirty="0" err="1">
                <a:solidFill>
                  <a:prstClr val="black"/>
                </a:solidFill>
              </a:rPr>
              <a:t>ядерної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енергії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48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5616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класом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8 </a:t>
            </a:r>
            <a:r>
              <a:rPr lang="ru-RU" b="1" dirty="0" err="1">
                <a:solidFill>
                  <a:prstClr val="black"/>
                </a:solidFill>
              </a:rPr>
              <a:t>здійснюється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таких </a:t>
            </a:r>
            <a:r>
              <a:rPr lang="ru-RU" b="1" dirty="0" err="1">
                <a:solidFill>
                  <a:prstClr val="black"/>
                </a:solidFill>
              </a:rPr>
              <a:t>об’єктів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r>
              <a:rPr lang="ru-RU" sz="1700" dirty="0">
                <a:solidFill>
                  <a:prstClr val="black"/>
                </a:solidFill>
              </a:rPr>
              <a:t>1) </a:t>
            </a:r>
            <a:r>
              <a:rPr lang="ru-RU" sz="1700" dirty="0" err="1">
                <a:solidFill>
                  <a:prstClr val="black"/>
                </a:solidFill>
              </a:rPr>
              <a:t>рухомого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нерухомого</a:t>
            </a:r>
            <a:r>
              <a:rPr lang="ru-RU" sz="1700" dirty="0">
                <a:solidFill>
                  <a:prstClr val="black"/>
                </a:solidFill>
              </a:rPr>
              <a:t> та </a:t>
            </a:r>
            <a:r>
              <a:rPr lang="ru-RU" sz="1700" dirty="0" err="1">
                <a:solidFill>
                  <a:prstClr val="black"/>
                </a:solidFill>
              </a:rPr>
              <a:t>іншого</a:t>
            </a:r>
            <a:r>
              <a:rPr lang="ru-RU" sz="1700" dirty="0">
                <a:solidFill>
                  <a:prstClr val="black"/>
                </a:solidFill>
              </a:rPr>
              <a:t> майна [</a:t>
            </a:r>
            <a:r>
              <a:rPr lang="ru-RU" sz="1700" dirty="0" err="1">
                <a:solidFill>
                  <a:prstClr val="black"/>
                </a:solidFill>
              </a:rPr>
              <a:t>уключаючи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страхування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зелених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насаджень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іншого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призначення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ніж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сільськогосподарське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транспортних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засобів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які</a:t>
            </a:r>
            <a:r>
              <a:rPr lang="ru-RU" sz="1700" dirty="0">
                <a:solidFill>
                  <a:prstClr val="black"/>
                </a:solidFill>
              </a:rPr>
              <a:t> не </a:t>
            </a:r>
            <a:r>
              <a:rPr lang="ru-RU" sz="1700" dirty="0" err="1">
                <a:solidFill>
                  <a:prstClr val="black"/>
                </a:solidFill>
              </a:rPr>
              <a:t>експлуатуються</a:t>
            </a:r>
            <a:r>
              <a:rPr lang="ru-RU" sz="1700" dirty="0">
                <a:solidFill>
                  <a:prstClr val="black"/>
                </a:solidFill>
              </a:rPr>
              <a:t> за </a:t>
            </a:r>
            <a:r>
              <a:rPr lang="ru-RU" sz="1700" dirty="0" err="1">
                <a:solidFill>
                  <a:prstClr val="black"/>
                </a:solidFill>
              </a:rPr>
              <a:t>призначенням</a:t>
            </a:r>
            <a:r>
              <a:rPr lang="ru-RU" sz="1700" dirty="0">
                <a:solidFill>
                  <a:prstClr val="black"/>
                </a:solidFill>
              </a:rPr>
              <a:t> і </a:t>
            </a:r>
            <a:r>
              <a:rPr lang="ru-RU" sz="1700" dirty="0" err="1">
                <a:solidFill>
                  <a:prstClr val="black"/>
                </a:solidFill>
              </a:rPr>
              <a:t>зберігаються</a:t>
            </a:r>
            <a:r>
              <a:rPr lang="ru-RU" sz="1700" dirty="0">
                <a:solidFill>
                  <a:prstClr val="black"/>
                </a:solidFill>
              </a:rPr>
              <a:t> за </a:t>
            </a:r>
            <a:r>
              <a:rPr lang="ru-RU" sz="1700" dirty="0" err="1">
                <a:solidFill>
                  <a:prstClr val="black"/>
                </a:solidFill>
              </a:rPr>
              <a:t>визначеною</a:t>
            </a:r>
            <a:r>
              <a:rPr lang="ru-RU" sz="1700" dirty="0">
                <a:solidFill>
                  <a:prstClr val="black"/>
                </a:solidFill>
              </a:rPr>
              <a:t> в </a:t>
            </a:r>
            <a:r>
              <a:rPr lang="ru-RU" sz="1700" dirty="0" err="1">
                <a:solidFill>
                  <a:prstClr val="black"/>
                </a:solidFill>
              </a:rPr>
              <a:t>договорі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страхування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адресою</a:t>
            </a:r>
            <a:r>
              <a:rPr lang="ru-RU" sz="1700" dirty="0">
                <a:solidFill>
                  <a:prstClr val="black"/>
                </a:solidFill>
              </a:rPr>
              <a:t> та/</a:t>
            </a:r>
            <a:r>
              <a:rPr lang="ru-RU" sz="1700" dirty="0" err="1">
                <a:solidFill>
                  <a:prstClr val="black"/>
                </a:solidFill>
              </a:rPr>
              <a:t>або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відображені</a:t>
            </a:r>
            <a:r>
              <a:rPr lang="ru-RU" sz="1700" dirty="0">
                <a:solidFill>
                  <a:prstClr val="black"/>
                </a:solidFill>
              </a:rPr>
              <a:t> в </a:t>
            </a:r>
            <a:r>
              <a:rPr lang="ru-RU" sz="1700" dirty="0" err="1">
                <a:solidFill>
                  <a:prstClr val="black"/>
                </a:solidFill>
              </a:rPr>
              <a:t>складі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оборотних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активів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підприємства</a:t>
            </a:r>
            <a:r>
              <a:rPr lang="ru-RU" sz="1700" dirty="0">
                <a:solidFill>
                  <a:prstClr val="black"/>
                </a:solidFill>
              </a:rPr>
              <a:t> у </a:t>
            </a:r>
            <a:r>
              <a:rPr lang="ru-RU" sz="1700" dirty="0" err="1">
                <a:solidFill>
                  <a:prstClr val="black"/>
                </a:solidFill>
              </a:rPr>
              <a:t>звіті</a:t>
            </a:r>
            <a:r>
              <a:rPr lang="ru-RU" sz="1700" dirty="0">
                <a:solidFill>
                  <a:prstClr val="black"/>
                </a:solidFill>
              </a:rPr>
              <a:t> про </a:t>
            </a:r>
            <a:r>
              <a:rPr lang="ru-RU" sz="1700" dirty="0" err="1">
                <a:solidFill>
                  <a:prstClr val="black"/>
                </a:solidFill>
              </a:rPr>
              <a:t>фінансовий</a:t>
            </a:r>
            <a:r>
              <a:rPr lang="ru-RU" sz="1700" dirty="0">
                <a:solidFill>
                  <a:prstClr val="black"/>
                </a:solidFill>
              </a:rPr>
              <a:t> стан (</a:t>
            </a:r>
            <a:r>
              <a:rPr lang="ru-RU" sz="1700" dirty="0" err="1">
                <a:solidFill>
                  <a:prstClr val="black"/>
                </a:solidFill>
              </a:rPr>
              <a:t>балансі</a:t>
            </a:r>
            <a:r>
              <a:rPr lang="ru-RU" sz="1700" dirty="0">
                <a:solidFill>
                  <a:prstClr val="black"/>
                </a:solidFill>
              </a:rPr>
              <a:t>) </a:t>
            </a:r>
            <a:r>
              <a:rPr lang="ru-RU" sz="1700" dirty="0" err="1">
                <a:solidFill>
                  <a:prstClr val="black"/>
                </a:solidFill>
              </a:rPr>
              <a:t>під</a:t>
            </a:r>
            <a:r>
              <a:rPr lang="ru-RU" sz="1700" dirty="0">
                <a:solidFill>
                  <a:prstClr val="black"/>
                </a:solidFill>
              </a:rPr>
              <a:t> час </a:t>
            </a:r>
            <a:r>
              <a:rPr lang="ru-RU" sz="1700" dirty="0" err="1">
                <a:solidFill>
                  <a:prstClr val="black"/>
                </a:solidFill>
              </a:rPr>
              <a:t>їх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зберігання</a:t>
            </a:r>
            <a:r>
              <a:rPr lang="ru-RU" sz="1700" dirty="0">
                <a:solidFill>
                  <a:prstClr val="black"/>
                </a:solidFill>
              </a:rPr>
              <a:t>];</a:t>
            </a:r>
          </a:p>
          <a:p>
            <a:r>
              <a:rPr lang="ru-RU" sz="1700" dirty="0">
                <a:solidFill>
                  <a:prstClr val="black"/>
                </a:solidFill>
              </a:rPr>
              <a:t>2)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сільськогосподарської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продукції</a:t>
            </a:r>
            <a:r>
              <a:rPr lang="ru-RU" sz="1700" dirty="0">
                <a:solidFill>
                  <a:prstClr val="black"/>
                </a:solidFill>
              </a:rPr>
              <a:t> (</a:t>
            </a:r>
            <a:r>
              <a:rPr lang="ru-RU" sz="1700" dirty="0" err="1">
                <a:solidFill>
                  <a:prstClr val="black"/>
                </a:solidFill>
              </a:rPr>
              <a:t>уключаючи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страхування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посівів</a:t>
            </a:r>
            <a:r>
              <a:rPr lang="ru-RU" sz="1700" dirty="0">
                <a:solidFill>
                  <a:prstClr val="black"/>
                </a:solidFill>
              </a:rPr>
              <a:t> та </a:t>
            </a:r>
            <a:r>
              <a:rPr lang="ru-RU" sz="1700" dirty="0" err="1">
                <a:solidFill>
                  <a:prstClr val="black"/>
                </a:solidFill>
              </a:rPr>
              <a:t>врожаю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сільськогосподарських</a:t>
            </a:r>
            <a:r>
              <a:rPr lang="ru-RU" sz="1700" dirty="0">
                <a:solidFill>
                  <a:prstClr val="black"/>
                </a:solidFill>
              </a:rPr>
              <a:t> культур, </a:t>
            </a:r>
            <a:r>
              <a:rPr lang="ru-RU" sz="1700" dirty="0" err="1">
                <a:solidFill>
                  <a:prstClr val="black"/>
                </a:solidFill>
              </a:rPr>
              <a:t>багаторічних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насаджень</a:t>
            </a:r>
            <a:r>
              <a:rPr lang="ru-RU" sz="1700" dirty="0">
                <a:solidFill>
                  <a:prstClr val="black"/>
                </a:solidFill>
              </a:rPr>
              <a:t> та/</a:t>
            </a:r>
            <a:r>
              <a:rPr lang="ru-RU" sz="1700" dirty="0" err="1">
                <a:solidFill>
                  <a:prstClr val="black"/>
                </a:solidFill>
              </a:rPr>
              <a:t>або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тварин</a:t>
            </a:r>
            <a:r>
              <a:rPr lang="ru-RU" sz="1700" dirty="0">
                <a:solidFill>
                  <a:prstClr val="black"/>
                </a:solidFill>
              </a:rPr>
              <a:t>);</a:t>
            </a:r>
          </a:p>
          <a:p>
            <a:r>
              <a:rPr lang="ru-RU" sz="1700" dirty="0">
                <a:solidFill>
                  <a:prstClr val="black"/>
                </a:solidFill>
              </a:rPr>
              <a:t>3) </a:t>
            </a:r>
            <a:r>
              <a:rPr lang="ru-RU" sz="1700" dirty="0" err="1">
                <a:solidFill>
                  <a:prstClr val="black"/>
                </a:solidFill>
              </a:rPr>
              <a:t>тварин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іншого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призначення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ніж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сільськогосподарське</a:t>
            </a:r>
            <a:r>
              <a:rPr lang="ru-RU" sz="1700" dirty="0">
                <a:solidFill>
                  <a:prstClr val="black"/>
                </a:solidFill>
              </a:rPr>
              <a:t>, на </a:t>
            </a:r>
            <a:r>
              <a:rPr lang="ru-RU" sz="1700" dirty="0" err="1">
                <a:solidFill>
                  <a:prstClr val="black"/>
                </a:solidFill>
              </a:rPr>
              <a:t>випадок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загибелі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вимушеного</a:t>
            </a:r>
            <a:r>
              <a:rPr lang="ru-RU" sz="1700" dirty="0">
                <a:solidFill>
                  <a:prstClr val="black"/>
                </a:solidFill>
              </a:rPr>
              <a:t> забою (</a:t>
            </a:r>
            <a:r>
              <a:rPr lang="ru-RU" sz="1700" dirty="0" err="1">
                <a:solidFill>
                  <a:prstClr val="black"/>
                </a:solidFill>
              </a:rPr>
              <a:t>знищення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евтаназії</a:t>
            </a:r>
            <a:r>
              <a:rPr lang="ru-RU" sz="1700" dirty="0">
                <a:solidFill>
                  <a:prstClr val="black"/>
                </a:solidFill>
              </a:rPr>
              <a:t>), </a:t>
            </a:r>
            <a:r>
              <a:rPr lang="ru-RU" sz="1700" dirty="0" err="1">
                <a:solidFill>
                  <a:prstClr val="black"/>
                </a:solidFill>
              </a:rPr>
              <a:t>втрати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травматичного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пошкодження</a:t>
            </a:r>
            <a:r>
              <a:rPr lang="ru-RU" sz="1700" dirty="0">
                <a:solidFill>
                  <a:prstClr val="black"/>
                </a:solidFill>
              </a:rPr>
              <a:t> та/</a:t>
            </a:r>
            <a:r>
              <a:rPr lang="ru-RU" sz="1700" dirty="0" err="1">
                <a:solidFill>
                  <a:prstClr val="black"/>
                </a:solidFill>
              </a:rPr>
              <a:t>або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захворювання</a:t>
            </a:r>
            <a:r>
              <a:rPr lang="ru-RU" sz="1700" dirty="0">
                <a:solidFill>
                  <a:prstClr val="black"/>
                </a:solidFill>
              </a:rPr>
              <a:t>.</a:t>
            </a:r>
          </a:p>
          <a:p>
            <a:r>
              <a:rPr lang="ru-RU" sz="1700" b="1" dirty="0" err="1">
                <a:solidFill>
                  <a:prstClr val="black"/>
                </a:solidFill>
              </a:rPr>
              <a:t>Клас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700" b="1" dirty="0">
                <a:solidFill>
                  <a:prstClr val="black"/>
                </a:solidFill>
              </a:rPr>
              <a:t> 8 </a:t>
            </a:r>
            <a:r>
              <a:rPr lang="ru-RU" sz="1700" b="1" dirty="0" err="1">
                <a:solidFill>
                  <a:prstClr val="black"/>
                </a:solidFill>
              </a:rPr>
              <a:t>може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err="1">
                <a:solidFill>
                  <a:prstClr val="black"/>
                </a:solidFill>
              </a:rPr>
              <a:t>передбачати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err="1">
                <a:solidFill>
                  <a:prstClr val="black"/>
                </a:solidFill>
              </a:rPr>
              <a:t>сільськогосподарської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err="1">
                <a:solidFill>
                  <a:prstClr val="black"/>
                </a:solidFill>
              </a:rPr>
              <a:t>продукції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(</a:t>
            </a:r>
            <a:r>
              <a:rPr lang="ru-RU" sz="1700" dirty="0" err="1">
                <a:solidFill>
                  <a:prstClr val="black"/>
                </a:solidFill>
              </a:rPr>
              <a:t>уключаючи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страхування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посівів</a:t>
            </a:r>
            <a:r>
              <a:rPr lang="ru-RU" sz="1700" dirty="0">
                <a:solidFill>
                  <a:prstClr val="black"/>
                </a:solidFill>
              </a:rPr>
              <a:t> та </a:t>
            </a:r>
            <a:r>
              <a:rPr lang="ru-RU" sz="1700" dirty="0" err="1">
                <a:solidFill>
                  <a:prstClr val="black"/>
                </a:solidFill>
              </a:rPr>
              <a:t>врожаю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сільськогосподарських</a:t>
            </a:r>
            <a:r>
              <a:rPr lang="ru-RU" sz="1700" dirty="0">
                <a:solidFill>
                  <a:prstClr val="black"/>
                </a:solidFill>
              </a:rPr>
              <a:t> культур, </a:t>
            </a:r>
            <a:r>
              <a:rPr lang="ru-RU" sz="1700" dirty="0" err="1">
                <a:solidFill>
                  <a:prstClr val="black"/>
                </a:solidFill>
              </a:rPr>
              <a:t>багаторічних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насаджень</a:t>
            </a:r>
            <a:r>
              <a:rPr lang="ru-RU" sz="1700" dirty="0">
                <a:solidFill>
                  <a:prstClr val="black"/>
                </a:solidFill>
              </a:rPr>
              <a:t> та/</a:t>
            </a:r>
            <a:r>
              <a:rPr lang="ru-RU" sz="1700" dirty="0" err="1">
                <a:solidFill>
                  <a:prstClr val="black"/>
                </a:solidFill>
              </a:rPr>
              <a:t>або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тварин</a:t>
            </a:r>
            <a:r>
              <a:rPr lang="ru-RU" sz="1700" dirty="0">
                <a:solidFill>
                  <a:prstClr val="black"/>
                </a:solidFill>
              </a:rPr>
              <a:t>) </a:t>
            </a:r>
            <a:r>
              <a:rPr lang="ru-RU" sz="1700" dirty="0" err="1">
                <a:solidFill>
                  <a:prstClr val="black"/>
                </a:solidFill>
              </a:rPr>
              <a:t>від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дії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вогню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небезпечного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впливу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природних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явищ</a:t>
            </a:r>
            <a:r>
              <a:rPr lang="ru-RU" sz="1700" dirty="0">
                <a:solidFill>
                  <a:prstClr val="black"/>
                </a:solidFill>
              </a:rPr>
              <a:t> та/</a:t>
            </a:r>
            <a:r>
              <a:rPr lang="ru-RU" sz="1700" dirty="0" err="1">
                <a:solidFill>
                  <a:prstClr val="black"/>
                </a:solidFill>
              </a:rPr>
              <a:t>або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ядерної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енергії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що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призвели</a:t>
            </a:r>
            <a:r>
              <a:rPr lang="ru-RU" sz="1700" dirty="0">
                <a:solidFill>
                  <a:prstClr val="black"/>
                </a:solidFill>
              </a:rPr>
              <a:t> до:</a:t>
            </a:r>
          </a:p>
          <a:p>
            <a:r>
              <a:rPr lang="ru-RU" sz="1700" dirty="0">
                <a:solidFill>
                  <a:prstClr val="black"/>
                </a:solidFill>
              </a:rPr>
              <a:t>1) </a:t>
            </a:r>
            <a:r>
              <a:rPr lang="ru-RU" sz="1700" dirty="0" err="1">
                <a:solidFill>
                  <a:prstClr val="black"/>
                </a:solidFill>
              </a:rPr>
              <a:t>загибелі</a:t>
            </a:r>
            <a:r>
              <a:rPr lang="ru-RU" sz="1700" dirty="0">
                <a:solidFill>
                  <a:prstClr val="black"/>
                </a:solidFill>
              </a:rPr>
              <a:t> (</a:t>
            </a:r>
            <a:r>
              <a:rPr lang="ru-RU" sz="1700" dirty="0" err="1">
                <a:solidFill>
                  <a:prstClr val="black"/>
                </a:solidFill>
              </a:rPr>
              <a:t>пошкодження</a:t>
            </a:r>
            <a:r>
              <a:rPr lang="ru-RU" sz="1700" dirty="0">
                <a:solidFill>
                  <a:prstClr val="black"/>
                </a:solidFill>
              </a:rPr>
              <a:t>) </a:t>
            </a:r>
            <a:r>
              <a:rPr lang="ru-RU" sz="1700" dirty="0" err="1">
                <a:solidFill>
                  <a:prstClr val="black"/>
                </a:solidFill>
              </a:rPr>
              <a:t>застрахованих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посівів</a:t>
            </a:r>
            <a:r>
              <a:rPr lang="ru-RU" sz="1700" dirty="0">
                <a:solidFill>
                  <a:prstClr val="black"/>
                </a:solidFill>
              </a:rPr>
              <a:t> (посадок);</a:t>
            </a:r>
          </a:p>
          <a:p>
            <a:r>
              <a:rPr lang="ru-RU" sz="1700" dirty="0">
                <a:solidFill>
                  <a:prstClr val="black"/>
                </a:solidFill>
              </a:rPr>
              <a:t>2) </a:t>
            </a:r>
            <a:r>
              <a:rPr lang="ru-RU" sz="1700" dirty="0" err="1">
                <a:solidFill>
                  <a:prstClr val="black"/>
                </a:solidFill>
              </a:rPr>
              <a:t>загибелі</a:t>
            </a:r>
            <a:r>
              <a:rPr lang="ru-RU" sz="1700" dirty="0">
                <a:solidFill>
                  <a:prstClr val="black"/>
                </a:solidFill>
              </a:rPr>
              <a:t> (недобору, </a:t>
            </a:r>
            <a:r>
              <a:rPr lang="ru-RU" sz="1700" dirty="0" err="1">
                <a:solidFill>
                  <a:prstClr val="black"/>
                </a:solidFill>
              </a:rPr>
              <a:t>недоотримання</a:t>
            </a:r>
            <a:r>
              <a:rPr lang="ru-RU" sz="1700" dirty="0">
                <a:solidFill>
                  <a:prstClr val="black"/>
                </a:solidFill>
              </a:rPr>
              <a:t>) </a:t>
            </a:r>
            <a:r>
              <a:rPr lang="ru-RU" sz="1700" dirty="0" err="1">
                <a:solidFill>
                  <a:prstClr val="black"/>
                </a:solidFill>
              </a:rPr>
              <a:t>застрахованого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врожаю</a:t>
            </a:r>
            <a:r>
              <a:rPr lang="ru-RU" sz="1700" dirty="0">
                <a:solidFill>
                  <a:prstClr val="black"/>
                </a:solidFill>
              </a:rPr>
              <a:t>;</a:t>
            </a:r>
          </a:p>
          <a:p>
            <a:r>
              <a:rPr lang="ru-RU" sz="1700" dirty="0">
                <a:solidFill>
                  <a:prstClr val="black"/>
                </a:solidFill>
              </a:rPr>
              <a:t>3) </a:t>
            </a:r>
            <a:r>
              <a:rPr lang="ru-RU" sz="1700" dirty="0" err="1">
                <a:solidFill>
                  <a:prstClr val="black"/>
                </a:solidFill>
              </a:rPr>
              <a:t>загибелі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вимушеного</a:t>
            </a:r>
            <a:r>
              <a:rPr lang="ru-RU" sz="1700" dirty="0">
                <a:solidFill>
                  <a:prstClr val="black"/>
                </a:solidFill>
              </a:rPr>
              <a:t> забою (</a:t>
            </a:r>
            <a:r>
              <a:rPr lang="ru-RU" sz="1700" dirty="0" err="1">
                <a:solidFill>
                  <a:prstClr val="black"/>
                </a:solidFill>
              </a:rPr>
              <a:t>знищення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евтаназії</a:t>
            </a:r>
            <a:r>
              <a:rPr lang="ru-RU" sz="1700" dirty="0">
                <a:solidFill>
                  <a:prstClr val="black"/>
                </a:solidFill>
              </a:rPr>
              <a:t>), </a:t>
            </a:r>
            <a:r>
              <a:rPr lang="ru-RU" sz="1700" dirty="0" err="1">
                <a:solidFill>
                  <a:prstClr val="black"/>
                </a:solidFill>
              </a:rPr>
              <a:t>втрати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травматичного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пошкодження</a:t>
            </a:r>
            <a:r>
              <a:rPr lang="ru-RU" sz="1700" dirty="0">
                <a:solidFill>
                  <a:prstClr val="black"/>
                </a:solidFill>
              </a:rPr>
              <a:t> та/</a:t>
            </a:r>
            <a:r>
              <a:rPr lang="ru-RU" sz="1700" dirty="0" err="1">
                <a:solidFill>
                  <a:prstClr val="black"/>
                </a:solidFill>
              </a:rPr>
              <a:t>або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захворювання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застрахованих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тварин</a:t>
            </a:r>
            <a:r>
              <a:rPr lang="ru-RU" sz="1700" dirty="0">
                <a:solidFill>
                  <a:prstClr val="black"/>
                </a:solidFill>
              </a:rPr>
              <a:t>;</a:t>
            </a:r>
          </a:p>
          <a:p>
            <a:r>
              <a:rPr lang="ru-RU" sz="1700" dirty="0">
                <a:solidFill>
                  <a:prstClr val="black"/>
                </a:solidFill>
              </a:rPr>
              <a:t>4) </a:t>
            </a:r>
            <a:r>
              <a:rPr lang="ru-RU" sz="1700" dirty="0" err="1">
                <a:solidFill>
                  <a:prstClr val="black"/>
                </a:solidFill>
              </a:rPr>
              <a:t>недоотримання</a:t>
            </a:r>
            <a:r>
              <a:rPr lang="ru-RU" sz="1700" dirty="0">
                <a:solidFill>
                  <a:prstClr val="black"/>
                </a:solidFill>
              </a:rPr>
              <a:t> (</a:t>
            </a:r>
            <a:r>
              <a:rPr lang="ru-RU" sz="1700" dirty="0" err="1">
                <a:solidFill>
                  <a:prstClr val="black"/>
                </a:solidFill>
              </a:rPr>
              <a:t>втрати</a:t>
            </a:r>
            <a:r>
              <a:rPr lang="ru-RU" sz="1700" dirty="0">
                <a:solidFill>
                  <a:prstClr val="black"/>
                </a:solidFill>
              </a:rPr>
              <a:t>)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сільськогосподарським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товаровиробником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очікуваного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прибутку</a:t>
            </a:r>
            <a:r>
              <a:rPr lang="ru-RU" sz="1700" dirty="0">
                <a:solidFill>
                  <a:prstClr val="black"/>
                </a:solidFill>
              </a:rPr>
              <a:t> (доходу) </a:t>
            </a:r>
            <a:r>
              <a:rPr lang="ru-RU" sz="1700" dirty="0" err="1">
                <a:solidFill>
                  <a:prstClr val="black"/>
                </a:solidFill>
              </a:rPr>
              <a:t>від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реалізації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вирощеної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відгодованої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виловленої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зібраної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виготовленої</a:t>
            </a:r>
            <a:r>
              <a:rPr lang="ru-RU" sz="1700" dirty="0">
                <a:solidFill>
                  <a:prstClr val="black"/>
                </a:solidFill>
              </a:rPr>
              <a:t> ним </a:t>
            </a:r>
            <a:r>
              <a:rPr lang="ru-RU" sz="1700" dirty="0" err="1">
                <a:solidFill>
                  <a:prstClr val="black"/>
                </a:solidFill>
              </a:rPr>
              <a:t>первинної</a:t>
            </a:r>
            <a:r>
              <a:rPr lang="ru-RU" sz="1700" dirty="0">
                <a:solidFill>
                  <a:prstClr val="black"/>
                </a:solidFill>
              </a:rPr>
              <a:t> (без </a:t>
            </a:r>
            <a:r>
              <a:rPr lang="ru-RU" sz="1700" dirty="0" err="1">
                <a:solidFill>
                  <a:prstClr val="black"/>
                </a:solidFill>
              </a:rPr>
              <a:t>вторинного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оброблення</a:t>
            </a:r>
            <a:r>
              <a:rPr lang="ru-RU" sz="1700" dirty="0">
                <a:solidFill>
                  <a:prstClr val="black"/>
                </a:solidFill>
              </a:rPr>
              <a:t> та </a:t>
            </a:r>
            <a:r>
              <a:rPr lang="ru-RU" sz="1700" dirty="0" err="1">
                <a:solidFill>
                  <a:prstClr val="black"/>
                </a:solidFill>
              </a:rPr>
              <a:t>перероблення</a:t>
            </a:r>
            <a:r>
              <a:rPr lang="ru-RU" sz="1700" dirty="0">
                <a:solidFill>
                  <a:prstClr val="black"/>
                </a:solidFill>
              </a:rPr>
              <a:t>)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сільськогосподарської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продукції</a:t>
            </a:r>
            <a:r>
              <a:rPr lang="ru-RU" sz="1700" dirty="0">
                <a:solidFill>
                  <a:prstClr val="black"/>
                </a:solidFill>
              </a:rPr>
              <a:t>;</a:t>
            </a:r>
          </a:p>
          <a:p>
            <a:r>
              <a:rPr lang="ru-RU" sz="1700" dirty="0">
                <a:solidFill>
                  <a:prstClr val="black"/>
                </a:solidFill>
              </a:rPr>
              <a:t>5) </a:t>
            </a:r>
            <a:r>
              <a:rPr lang="ru-RU" sz="1700" dirty="0" err="1">
                <a:solidFill>
                  <a:prstClr val="black"/>
                </a:solidFill>
              </a:rPr>
              <a:t>інших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подій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передбачених</a:t>
            </a:r>
            <a:r>
              <a:rPr lang="ru-RU" sz="1700" dirty="0">
                <a:solidFill>
                  <a:prstClr val="black"/>
                </a:solidFill>
              </a:rPr>
              <a:t> договором </a:t>
            </a:r>
            <a:r>
              <a:rPr lang="ru-RU" sz="1700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91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128464" y="531827"/>
            <a:ext cx="9937104" cy="603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8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майна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вогню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небезпечного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впливу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природних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явищ</a:t>
            </a:r>
            <a:r>
              <a:rPr lang="ru-RU" b="1" dirty="0">
                <a:solidFill>
                  <a:prstClr val="black"/>
                </a:solidFill>
              </a:rPr>
              <a:t>”</a:t>
            </a:r>
          </a:p>
          <a:p>
            <a:r>
              <a:rPr lang="ru-RU" sz="1600" b="1" dirty="0" err="1">
                <a:solidFill>
                  <a:prstClr val="black"/>
                </a:solidFill>
              </a:rPr>
              <a:t>Клас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8 </a:t>
            </a:r>
            <a:r>
              <a:rPr lang="ru-RU" sz="1600" b="1" dirty="0" err="1">
                <a:solidFill>
                  <a:prstClr val="black"/>
                </a:solidFill>
              </a:rPr>
              <a:t>включає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ризик</a:t>
            </a:r>
            <a:r>
              <a:rPr lang="ru-RU" sz="1600" dirty="0">
                <a:solidFill>
                  <a:prstClr val="black"/>
                </a:solidFill>
              </a:rPr>
              <a:t> у межах </a:t>
            </a:r>
            <a:r>
              <a:rPr lang="ru-RU" sz="1600" dirty="0" err="1">
                <a:solidFill>
                  <a:prstClr val="black"/>
                </a:solidFill>
              </a:rPr>
              <a:t>класу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тобто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майна </a:t>
            </a:r>
            <a:r>
              <a:rPr lang="ru-RU" sz="1600" dirty="0" err="1">
                <a:solidFill>
                  <a:prstClr val="black"/>
                </a:solidFill>
              </a:rPr>
              <a:t>від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вогню</a:t>
            </a:r>
            <a:r>
              <a:rPr lang="ru-RU" sz="1600" dirty="0">
                <a:solidFill>
                  <a:prstClr val="black"/>
                </a:solidFill>
              </a:rPr>
              <a:t> та </a:t>
            </a:r>
            <a:r>
              <a:rPr lang="ru-RU" sz="1600" dirty="0" err="1">
                <a:solidFill>
                  <a:prstClr val="black"/>
                </a:solidFill>
              </a:rPr>
              <a:t>небезпечного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впливу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природних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явищ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  <a:p>
            <a:r>
              <a:rPr lang="ru-RU" sz="1600" b="1" dirty="0" err="1">
                <a:solidFill>
                  <a:prstClr val="black"/>
                </a:solidFill>
              </a:rPr>
              <a:t>Клас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8 </a:t>
            </a:r>
            <a:r>
              <a:rPr lang="ru-RU" sz="1600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обов’язком</a:t>
            </a:r>
            <a:r>
              <a:rPr lang="ru-RU" sz="1600" dirty="0">
                <a:solidFill>
                  <a:prstClr val="black"/>
                </a:solidFill>
              </a:rPr>
              <a:t> страховика за </a:t>
            </a:r>
            <a:r>
              <a:rPr lang="ru-RU" sz="1600" dirty="0" err="1">
                <a:solidFill>
                  <a:prstClr val="black"/>
                </a:solidFill>
              </a:rPr>
              <a:t>визначену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плату (</a:t>
            </a:r>
            <a:r>
              <a:rPr lang="ru-RU" sz="1600" dirty="0" err="1">
                <a:solidFill>
                  <a:prstClr val="black"/>
                </a:solidFill>
              </a:rPr>
              <a:t>страхову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премію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здійснити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страхову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виплату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відповідно</a:t>
            </a:r>
            <a:r>
              <a:rPr lang="ru-RU" sz="1600" dirty="0">
                <a:solidFill>
                  <a:prstClr val="black"/>
                </a:solidFill>
              </a:rPr>
              <a:t> до умов договору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 шляхом </a:t>
            </a:r>
            <a:r>
              <a:rPr lang="ru-RU" sz="1600" dirty="0" err="1">
                <a:solidFill>
                  <a:prstClr val="black"/>
                </a:solidFill>
              </a:rPr>
              <a:t>відшкодування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страхувальнику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іншій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особі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визначеній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на </a:t>
            </a:r>
            <a:r>
              <a:rPr lang="ru-RU" sz="1600" dirty="0" err="1">
                <a:solidFill>
                  <a:prstClr val="black"/>
                </a:solidFill>
              </a:rPr>
              <a:t>підставі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збитку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понесеного</a:t>
            </a:r>
            <a:r>
              <a:rPr lang="ru-RU" sz="1600" dirty="0">
                <a:solidFill>
                  <a:prstClr val="black"/>
                </a:solidFill>
              </a:rPr>
              <a:t> ним (нею) у </a:t>
            </a:r>
            <a:r>
              <a:rPr lang="ru-RU" sz="1600" dirty="0" err="1">
                <a:solidFill>
                  <a:prstClr val="black"/>
                </a:solidFill>
              </a:rPr>
              <a:t>зв’язку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пошкодженням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знищенням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загибеллю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застрахованого</a:t>
            </a:r>
            <a:r>
              <a:rPr lang="ru-RU" sz="1600" dirty="0">
                <a:solidFill>
                  <a:prstClr val="black"/>
                </a:solidFill>
              </a:rPr>
              <a:t> майна </a:t>
            </a:r>
            <a:r>
              <a:rPr lang="ru-RU" sz="1600" dirty="0" err="1">
                <a:solidFill>
                  <a:prstClr val="black"/>
                </a:solidFill>
              </a:rPr>
              <a:t>внаслідок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настання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події</a:t>
            </a:r>
            <a:r>
              <a:rPr lang="ru-RU" sz="1600" dirty="0">
                <a:solidFill>
                  <a:prstClr val="black"/>
                </a:solidFill>
              </a:rPr>
              <a:t>, на </a:t>
            </a:r>
            <a:r>
              <a:rPr lang="ru-RU" sz="1600" dirty="0" err="1">
                <a:solidFill>
                  <a:prstClr val="black"/>
                </a:solidFill>
              </a:rPr>
              <a:t>випадок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виникнення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якої</a:t>
            </a:r>
            <a:r>
              <a:rPr lang="ru-RU" sz="1600" dirty="0">
                <a:solidFill>
                  <a:prstClr val="black"/>
                </a:solidFill>
              </a:rPr>
              <a:t> проводиться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(страхового </a:t>
            </a:r>
            <a:r>
              <a:rPr lang="ru-RU" sz="1600" dirty="0" err="1">
                <a:solidFill>
                  <a:prstClr val="black"/>
                </a:solidFill>
              </a:rPr>
              <a:t>ризику</a:t>
            </a:r>
            <a:r>
              <a:rPr lang="ru-RU" sz="1600" dirty="0">
                <a:solidFill>
                  <a:prstClr val="black"/>
                </a:solidFill>
              </a:rPr>
              <a:t>), а </a:t>
            </a:r>
            <a:r>
              <a:rPr lang="ru-RU" sz="1600" dirty="0" err="1">
                <a:solidFill>
                  <a:prstClr val="black"/>
                </a:solidFill>
              </a:rPr>
              <a:t>саме</a:t>
            </a:r>
            <a:r>
              <a:rPr lang="ru-RU" sz="1600" dirty="0">
                <a:solidFill>
                  <a:prstClr val="black"/>
                </a:solidFill>
              </a:rPr>
              <a:t>:</a:t>
            </a:r>
          </a:p>
          <a:p>
            <a:r>
              <a:rPr lang="ru-RU" sz="1600" dirty="0">
                <a:solidFill>
                  <a:prstClr val="black"/>
                </a:solidFill>
              </a:rPr>
              <a:t>1) </a:t>
            </a:r>
            <a:r>
              <a:rPr lang="ru-RU" sz="1600" dirty="0" err="1">
                <a:solidFill>
                  <a:prstClr val="black"/>
                </a:solidFill>
              </a:rPr>
              <a:t>вогню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пожежі</a:t>
            </a:r>
            <a:r>
              <a:rPr lang="ru-RU" sz="1600" dirty="0">
                <a:solidFill>
                  <a:prstClr val="black"/>
                </a:solidFill>
              </a:rPr>
              <a:t>), </a:t>
            </a:r>
            <a:r>
              <a:rPr lang="ru-RU" sz="1600" dirty="0" err="1">
                <a:solidFill>
                  <a:prstClr val="black"/>
                </a:solidFill>
              </a:rPr>
              <a:t>крім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підпалу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r>
              <a:rPr lang="ru-RU" sz="1600" dirty="0">
                <a:solidFill>
                  <a:prstClr val="black"/>
                </a:solidFill>
              </a:rPr>
              <a:t>2) </a:t>
            </a:r>
            <a:r>
              <a:rPr lang="ru-RU" sz="1600" dirty="0" err="1">
                <a:solidFill>
                  <a:prstClr val="black"/>
                </a:solidFill>
              </a:rPr>
              <a:t>вибуху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r>
              <a:rPr lang="ru-RU" sz="1600" dirty="0">
                <a:solidFill>
                  <a:prstClr val="black"/>
                </a:solidFill>
              </a:rPr>
              <a:t>3) </a:t>
            </a:r>
            <a:r>
              <a:rPr lang="ru-RU" sz="1600" dirty="0" err="1">
                <a:solidFill>
                  <a:prstClr val="black"/>
                </a:solidFill>
              </a:rPr>
              <a:t>природних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явищ</a:t>
            </a:r>
            <a:r>
              <a:rPr lang="ru-RU" sz="1600" dirty="0">
                <a:solidFill>
                  <a:prstClr val="black"/>
                </a:solidFill>
              </a:rPr>
              <a:t> [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бурю, </a:t>
            </a:r>
            <a:r>
              <a:rPr lang="ru-RU" sz="1600" dirty="0" err="1">
                <a:solidFill>
                  <a:prstClr val="black"/>
                </a:solidFill>
              </a:rPr>
              <a:t>просідання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ґрунту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інші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передбачені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метеорологічні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гідрологічні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геофізичні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явища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крім</a:t>
            </a:r>
            <a:r>
              <a:rPr lang="ru-RU" sz="1600" dirty="0">
                <a:solidFill>
                  <a:prstClr val="black"/>
                </a:solidFill>
              </a:rPr>
              <a:t> морозу та граду, </a:t>
            </a:r>
            <a:r>
              <a:rPr lang="ru-RU" sz="1600" dirty="0" err="1">
                <a:solidFill>
                  <a:prstClr val="black"/>
                </a:solidFill>
              </a:rPr>
              <a:t>які</a:t>
            </a:r>
            <a:r>
              <a:rPr lang="ru-RU" sz="1600" dirty="0">
                <a:solidFill>
                  <a:prstClr val="black"/>
                </a:solidFill>
              </a:rPr>
              <a:t> за </a:t>
            </a:r>
            <a:r>
              <a:rPr lang="ru-RU" sz="1600" dirty="0" err="1">
                <a:solidFill>
                  <a:prstClr val="black"/>
                </a:solidFill>
              </a:rPr>
              <a:t>своєю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інтенсивністю</a:t>
            </a:r>
            <a:r>
              <a:rPr lang="ru-RU" sz="1600" dirty="0">
                <a:solidFill>
                  <a:prstClr val="black"/>
                </a:solidFill>
              </a:rPr>
              <a:t> та </a:t>
            </a:r>
            <a:r>
              <a:rPr lang="ru-RU" sz="1600" dirty="0" err="1">
                <a:solidFill>
                  <a:prstClr val="black"/>
                </a:solidFill>
              </a:rPr>
              <a:t>площею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поширення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можуть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призвести</a:t>
            </a:r>
            <a:r>
              <a:rPr lang="ru-RU" sz="1600" dirty="0">
                <a:solidFill>
                  <a:prstClr val="black"/>
                </a:solidFill>
              </a:rPr>
              <a:t> до </a:t>
            </a:r>
            <a:r>
              <a:rPr lang="ru-RU" sz="1600" dirty="0" err="1">
                <a:solidFill>
                  <a:prstClr val="black"/>
                </a:solidFill>
              </a:rPr>
              <a:t>пошкодження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знищення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загибелі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застрахованого</a:t>
            </a:r>
            <a:r>
              <a:rPr lang="ru-RU" sz="1600" dirty="0">
                <a:solidFill>
                  <a:prstClr val="black"/>
                </a:solidFill>
              </a:rPr>
              <a:t> майна];</a:t>
            </a:r>
          </a:p>
          <a:p>
            <a:r>
              <a:rPr lang="ru-RU" sz="1600" dirty="0">
                <a:solidFill>
                  <a:prstClr val="black"/>
                </a:solidFill>
              </a:rPr>
              <a:t>4) </a:t>
            </a:r>
            <a:r>
              <a:rPr lang="ru-RU" sz="1600" dirty="0" err="1">
                <a:solidFill>
                  <a:prstClr val="black"/>
                </a:solidFill>
              </a:rPr>
              <a:t>ядерної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енергії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  <a:p>
            <a:r>
              <a:rPr lang="ru-RU" sz="1600" b="1" dirty="0" err="1">
                <a:solidFill>
                  <a:srgbClr val="C00000"/>
                </a:solidFill>
              </a:rPr>
              <a:t>Клас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1600" b="1" dirty="0">
                <a:solidFill>
                  <a:srgbClr val="C00000"/>
                </a:solidFill>
              </a:rPr>
              <a:t> 8 не </a:t>
            </a:r>
            <a:r>
              <a:rPr lang="ru-RU" sz="1600" b="1" dirty="0" err="1">
                <a:solidFill>
                  <a:srgbClr val="C00000"/>
                </a:solidFill>
              </a:rPr>
              <a:t>включає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1600" b="1" dirty="0">
                <a:solidFill>
                  <a:srgbClr val="C00000"/>
                </a:solidFill>
              </a:rPr>
              <a:t>:</a:t>
            </a:r>
          </a:p>
          <a:p>
            <a:r>
              <a:rPr lang="ru-RU" sz="1600" dirty="0">
                <a:solidFill>
                  <a:prstClr val="black"/>
                </a:solidFill>
              </a:rPr>
              <a:t>1) </a:t>
            </a:r>
            <a:r>
              <a:rPr lang="ru-RU" sz="1600" dirty="0" err="1">
                <a:solidFill>
                  <a:prstClr val="black"/>
                </a:solidFill>
              </a:rPr>
              <a:t>наземних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засобів</a:t>
            </a:r>
            <a:r>
              <a:rPr lang="ru-RU" sz="1600" dirty="0">
                <a:solidFill>
                  <a:prstClr val="black"/>
                </a:solidFill>
              </a:rPr>
              <a:t>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3;</a:t>
            </a:r>
          </a:p>
          <a:p>
            <a:r>
              <a:rPr lang="ru-RU" sz="1600" dirty="0">
                <a:solidFill>
                  <a:prstClr val="black"/>
                </a:solidFill>
              </a:rPr>
              <a:t>2) </a:t>
            </a:r>
            <a:r>
              <a:rPr lang="ru-RU" sz="1600" dirty="0" err="1">
                <a:solidFill>
                  <a:prstClr val="black"/>
                </a:solidFill>
              </a:rPr>
              <a:t>залізничного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рухомого</a:t>
            </a:r>
            <a:r>
              <a:rPr lang="ru-RU" sz="1600" dirty="0">
                <a:solidFill>
                  <a:prstClr val="black"/>
                </a:solidFill>
              </a:rPr>
              <a:t> складу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4;</a:t>
            </a:r>
          </a:p>
          <a:p>
            <a:r>
              <a:rPr lang="ru-RU" sz="1600" dirty="0">
                <a:solidFill>
                  <a:prstClr val="black"/>
                </a:solidFill>
              </a:rPr>
              <a:t>3) </a:t>
            </a:r>
            <a:r>
              <a:rPr lang="ru-RU" sz="1600" dirty="0" err="1">
                <a:solidFill>
                  <a:prstClr val="black"/>
                </a:solidFill>
              </a:rPr>
              <a:t>повітряних</a:t>
            </a:r>
            <a:r>
              <a:rPr lang="ru-RU" sz="1600" dirty="0">
                <a:solidFill>
                  <a:prstClr val="black"/>
                </a:solidFill>
              </a:rPr>
              <a:t> суден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5;</a:t>
            </a:r>
          </a:p>
          <a:p>
            <a:r>
              <a:rPr lang="ru-RU" sz="1600" dirty="0">
                <a:solidFill>
                  <a:prstClr val="black"/>
                </a:solidFill>
              </a:rPr>
              <a:t>4) </a:t>
            </a:r>
            <a:r>
              <a:rPr lang="ru-RU" sz="1600" dirty="0" err="1">
                <a:solidFill>
                  <a:prstClr val="black"/>
                </a:solidFill>
              </a:rPr>
              <a:t>водних</a:t>
            </a:r>
            <a:r>
              <a:rPr lang="ru-RU" sz="1600" dirty="0">
                <a:solidFill>
                  <a:prstClr val="black"/>
                </a:solidFill>
              </a:rPr>
              <a:t> суден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6;</a:t>
            </a:r>
          </a:p>
          <a:p>
            <a:r>
              <a:rPr lang="ru-RU" sz="1600" dirty="0">
                <a:solidFill>
                  <a:prstClr val="black"/>
                </a:solidFill>
              </a:rPr>
              <a:t>5) майна,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перевозиться [</a:t>
            </a:r>
            <a:r>
              <a:rPr lang="ru-RU" sz="1600" dirty="0" err="1">
                <a:solidFill>
                  <a:prstClr val="black"/>
                </a:solidFill>
              </a:rPr>
              <a:t>включаючи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вантаж</a:t>
            </a:r>
            <a:r>
              <a:rPr lang="ru-RU" sz="1600" dirty="0">
                <a:solidFill>
                  <a:prstClr val="black"/>
                </a:solidFill>
              </a:rPr>
              <a:t>, багаж (</a:t>
            </a:r>
            <a:r>
              <a:rPr lang="ru-RU" sz="1600" dirty="0" err="1">
                <a:solidFill>
                  <a:prstClr val="black"/>
                </a:solidFill>
              </a:rPr>
              <a:t>вантажобагаж</a:t>
            </a:r>
            <a:r>
              <a:rPr lang="ru-RU" sz="1600" dirty="0">
                <a:solidFill>
                  <a:prstClr val="black"/>
                </a:solidFill>
              </a:rPr>
              <a:t>)]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7;</a:t>
            </a:r>
          </a:p>
          <a:p>
            <a:r>
              <a:rPr lang="ru-RU" sz="1600" dirty="0">
                <a:solidFill>
                  <a:prstClr val="black"/>
                </a:solidFill>
              </a:rPr>
              <a:t>6) на </a:t>
            </a:r>
            <a:r>
              <a:rPr lang="ru-RU" sz="1600" dirty="0" err="1">
                <a:solidFill>
                  <a:prstClr val="black"/>
                </a:solidFill>
              </a:rPr>
              <a:t>випадок</a:t>
            </a:r>
            <a:r>
              <a:rPr lang="ru-RU" sz="1600" dirty="0">
                <a:solidFill>
                  <a:prstClr val="black"/>
                </a:solidFill>
              </a:rPr>
              <a:t> перерви в </a:t>
            </a:r>
            <a:r>
              <a:rPr lang="ru-RU" sz="1600" dirty="0" err="1">
                <a:solidFill>
                  <a:prstClr val="black"/>
                </a:solidFill>
              </a:rPr>
              <a:t>господарській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діяльності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недоотримання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втрати</a:t>
            </a:r>
            <a:r>
              <a:rPr lang="ru-RU" sz="1600" dirty="0">
                <a:solidFill>
                  <a:prstClr val="black"/>
                </a:solidFill>
              </a:rPr>
              <a:t> доходу, </a:t>
            </a:r>
            <a:r>
              <a:rPr lang="ru-RU" sz="1600" dirty="0" err="1">
                <a:solidFill>
                  <a:prstClr val="black"/>
                </a:solidFill>
              </a:rPr>
              <a:t>крім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очікуваного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прибутку</a:t>
            </a:r>
            <a:r>
              <a:rPr lang="ru-RU" sz="1600" dirty="0">
                <a:solidFill>
                  <a:prstClr val="black"/>
                </a:solidFill>
              </a:rPr>
              <a:t> (доходу);</a:t>
            </a:r>
          </a:p>
          <a:p>
            <a:r>
              <a:rPr lang="ru-RU" sz="1600" dirty="0">
                <a:solidFill>
                  <a:prstClr val="black"/>
                </a:solidFill>
              </a:rPr>
              <a:t>7) майна </a:t>
            </a:r>
            <a:r>
              <a:rPr lang="ru-RU" sz="1600" dirty="0" err="1">
                <a:solidFill>
                  <a:prstClr val="black"/>
                </a:solidFill>
              </a:rPr>
              <a:t>від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ризиків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передбачених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9.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91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5432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9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майна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шкоди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заподіяної</a:t>
            </a:r>
            <a:r>
              <a:rPr lang="ru-RU" b="1" dirty="0">
                <a:solidFill>
                  <a:prstClr val="black"/>
                </a:solidFill>
              </a:rPr>
              <a:t> градом, морозом, </a:t>
            </a:r>
            <a:r>
              <a:rPr lang="ru-RU" b="1" dirty="0" err="1">
                <a:solidFill>
                  <a:prstClr val="black"/>
                </a:solidFill>
              </a:rPr>
              <a:t>іншими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подіями</a:t>
            </a:r>
            <a:r>
              <a:rPr lang="ru-RU" b="1" dirty="0">
                <a:solidFill>
                  <a:prstClr val="black"/>
                </a:solidFill>
              </a:rPr>
              <a:t> (</a:t>
            </a:r>
            <a:r>
              <a:rPr lang="ru-RU" b="1" dirty="0" err="1">
                <a:solidFill>
                  <a:prstClr val="black"/>
                </a:solidFill>
              </a:rPr>
              <a:t>включаючи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крадіжку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розбій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грабіж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умисне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пошкодження</a:t>
            </a:r>
            <a:r>
              <a:rPr lang="ru-RU" b="1" dirty="0">
                <a:solidFill>
                  <a:prstClr val="black"/>
                </a:solidFill>
              </a:rPr>
              <a:t> / </a:t>
            </a:r>
            <a:r>
              <a:rPr lang="ru-RU" b="1" dirty="0" err="1">
                <a:solidFill>
                  <a:prstClr val="black"/>
                </a:solidFill>
              </a:rPr>
              <a:t>знищення</a:t>
            </a:r>
            <a:r>
              <a:rPr lang="ru-RU" b="1" dirty="0">
                <a:solidFill>
                  <a:prstClr val="black"/>
                </a:solidFill>
              </a:rPr>
              <a:t> майна), </a:t>
            </a:r>
            <a:r>
              <a:rPr lang="ru-RU" b="1" dirty="0" err="1">
                <a:solidFill>
                  <a:prstClr val="black"/>
                </a:solidFill>
              </a:rPr>
              <a:t>крім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подій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у </a:t>
            </a:r>
            <a:r>
              <a:rPr lang="ru-RU" b="1" dirty="0" err="1">
                <a:solidFill>
                  <a:prstClr val="black"/>
                </a:solidFill>
              </a:rPr>
              <a:t>класі</a:t>
            </a:r>
            <a:r>
              <a:rPr lang="ru-RU" b="1" dirty="0">
                <a:solidFill>
                  <a:prstClr val="black"/>
                </a:solidFill>
              </a:rPr>
              <a:t> 8”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500" b="1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9 </a:t>
            </a:r>
            <a:r>
              <a:rPr lang="ru-RU" b="1" dirty="0" err="1">
                <a:solidFill>
                  <a:prstClr val="black"/>
                </a:solidFill>
              </a:rPr>
              <a:t>включає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у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майна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шкоди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заподіяної</a:t>
            </a:r>
            <a:r>
              <a:rPr lang="ru-RU" dirty="0">
                <a:solidFill>
                  <a:prstClr val="black"/>
                </a:solidFill>
              </a:rPr>
              <a:t> градом, морозом, </a:t>
            </a:r>
            <a:r>
              <a:rPr lang="ru-RU" dirty="0" err="1">
                <a:solidFill>
                  <a:prstClr val="black"/>
                </a:solidFill>
              </a:rPr>
              <a:t>іншими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подіями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крадіжку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розбій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грабіж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умисне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 / 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майна).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9 </a:t>
            </a:r>
            <a:r>
              <a:rPr lang="ru-RU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збитку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понесеного</a:t>
            </a:r>
            <a:r>
              <a:rPr lang="ru-RU" dirty="0">
                <a:solidFill>
                  <a:prstClr val="black"/>
                </a:solidFill>
              </a:rPr>
              <a:t> ним (нею) у </a:t>
            </a:r>
            <a:r>
              <a:rPr lang="ru-RU" dirty="0" err="1">
                <a:solidFill>
                  <a:prstClr val="black"/>
                </a:solidFill>
              </a:rPr>
              <a:t>зв’язку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пошкодженням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знищенням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загибеллю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втратою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застрахованого</a:t>
            </a:r>
            <a:r>
              <a:rPr lang="ru-RU" dirty="0">
                <a:solidFill>
                  <a:prstClr val="black"/>
                </a:solidFill>
              </a:rPr>
              <a:t> майна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), а </a:t>
            </a:r>
            <a:r>
              <a:rPr lang="ru-RU" dirty="0" err="1">
                <a:solidFill>
                  <a:prstClr val="black"/>
                </a:solidFill>
              </a:rPr>
              <a:t>саме</a:t>
            </a:r>
            <a:r>
              <a:rPr lang="ru-RU" dirty="0">
                <a:solidFill>
                  <a:prstClr val="black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граду;</a:t>
            </a:r>
          </a:p>
          <a:p>
            <a:r>
              <a:rPr lang="ru-RU" dirty="0">
                <a:solidFill>
                  <a:prstClr val="black"/>
                </a:solidFill>
              </a:rPr>
              <a:t>2) морозу;</a:t>
            </a: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протиправних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третіх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осіб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крадіжку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розбій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грабіж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умисне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 / 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майна, </a:t>
            </a:r>
            <a:r>
              <a:rPr lang="ru-RU" dirty="0" err="1">
                <a:solidFill>
                  <a:prstClr val="black"/>
                </a:solidFill>
              </a:rPr>
              <a:t>підпал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4)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можуть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призвести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загибелі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втрати</a:t>
            </a:r>
            <a:r>
              <a:rPr lang="ru-RU" dirty="0">
                <a:solidFill>
                  <a:prstClr val="black"/>
                </a:solidFill>
              </a:rPr>
              <a:t> майна, </a:t>
            </a:r>
            <a:r>
              <a:rPr lang="ru-RU" dirty="0" err="1">
                <a:solidFill>
                  <a:prstClr val="black"/>
                </a:solidFill>
              </a:rPr>
              <a:t>передбачених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915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За </a:t>
            </a:r>
            <a:r>
              <a:rPr lang="ru-RU" sz="2000" b="1" dirty="0" err="1">
                <a:solidFill>
                  <a:prstClr val="black"/>
                </a:solidFill>
              </a:rPr>
              <a:t>класом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9 </a:t>
            </a:r>
            <a:r>
              <a:rPr lang="ru-RU" sz="2000" b="1" dirty="0" err="1">
                <a:solidFill>
                  <a:prstClr val="black"/>
                </a:solidFill>
              </a:rPr>
              <a:t>здійснюється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таких </a:t>
            </a:r>
            <a:r>
              <a:rPr lang="ru-RU" sz="2000" b="1" dirty="0" err="1">
                <a:solidFill>
                  <a:prstClr val="black"/>
                </a:solidFill>
              </a:rPr>
              <a:t>об’єктів</a:t>
            </a:r>
            <a:r>
              <a:rPr lang="ru-RU" sz="2000" b="1" dirty="0">
                <a:solidFill>
                  <a:prstClr val="black"/>
                </a:solidFill>
              </a:rPr>
              <a:t>: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pPr marL="457200" indent="-457200">
              <a:buAutoNum type="arabicParenR"/>
            </a:pPr>
            <a:r>
              <a:rPr lang="ru-RU" sz="2000" b="1" dirty="0" err="1">
                <a:solidFill>
                  <a:prstClr val="black"/>
                </a:solidFill>
              </a:rPr>
              <a:t>рухомого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нерухомого</a:t>
            </a:r>
            <a:r>
              <a:rPr lang="ru-RU" sz="2000" b="1" dirty="0">
                <a:solidFill>
                  <a:prstClr val="black"/>
                </a:solidFill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</a:rPr>
              <a:t>іншого</a:t>
            </a:r>
            <a:r>
              <a:rPr lang="ru-RU" sz="2000" b="1" dirty="0">
                <a:solidFill>
                  <a:prstClr val="black"/>
                </a:solidFill>
              </a:rPr>
              <a:t> майна [</a:t>
            </a:r>
            <a:r>
              <a:rPr lang="ru-RU" sz="2000" b="1" dirty="0" err="1">
                <a:solidFill>
                  <a:prstClr val="black"/>
                </a:solidFill>
              </a:rPr>
              <a:t>уключаючи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зелених</a:t>
            </a:r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 err="1">
                <a:solidFill>
                  <a:prstClr val="black"/>
                </a:solidFill>
              </a:rPr>
              <a:t>насаджень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іншого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призначення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ніж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сільськогосподарське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транспортних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засобів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які</a:t>
            </a:r>
            <a:r>
              <a:rPr lang="ru-RU" sz="2000" b="1" dirty="0">
                <a:solidFill>
                  <a:prstClr val="black"/>
                </a:solidFill>
              </a:rPr>
              <a:t> не </a:t>
            </a:r>
            <a:r>
              <a:rPr lang="ru-RU" sz="2000" b="1" dirty="0" err="1">
                <a:solidFill>
                  <a:prstClr val="black"/>
                </a:solidFill>
              </a:rPr>
              <a:t>експлуатуються</a:t>
            </a:r>
            <a:r>
              <a:rPr lang="ru-RU" sz="2000" b="1" dirty="0">
                <a:solidFill>
                  <a:prstClr val="black"/>
                </a:solidFill>
              </a:rPr>
              <a:t> за </a:t>
            </a:r>
            <a:r>
              <a:rPr lang="ru-RU" sz="2000" b="1" dirty="0" err="1">
                <a:solidFill>
                  <a:prstClr val="black"/>
                </a:solidFill>
              </a:rPr>
              <a:t>призначенням</a:t>
            </a:r>
            <a:r>
              <a:rPr lang="ru-RU" sz="2000" b="1" dirty="0">
                <a:solidFill>
                  <a:prstClr val="black"/>
                </a:solidFill>
              </a:rPr>
              <a:t> і </a:t>
            </a:r>
            <a:r>
              <a:rPr lang="ru-RU" sz="2000" b="1" dirty="0" err="1">
                <a:solidFill>
                  <a:prstClr val="black"/>
                </a:solidFill>
              </a:rPr>
              <a:t>зберігаються</a:t>
            </a:r>
            <a:r>
              <a:rPr lang="ru-RU" sz="2000" b="1" dirty="0">
                <a:solidFill>
                  <a:prstClr val="black"/>
                </a:solidFill>
              </a:rPr>
              <a:t> за </a:t>
            </a:r>
            <a:r>
              <a:rPr lang="ru-RU" sz="2000" b="1" dirty="0" err="1">
                <a:solidFill>
                  <a:prstClr val="black"/>
                </a:solidFill>
              </a:rPr>
              <a:t>визначеною</a:t>
            </a:r>
            <a:r>
              <a:rPr lang="ru-RU" sz="2000" b="1" dirty="0">
                <a:solidFill>
                  <a:prstClr val="black"/>
                </a:solidFill>
              </a:rPr>
              <a:t> в </a:t>
            </a:r>
            <a:r>
              <a:rPr lang="ru-RU" sz="2000" b="1" dirty="0" err="1">
                <a:solidFill>
                  <a:prstClr val="black"/>
                </a:solidFill>
              </a:rPr>
              <a:t>договорі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адресою</a:t>
            </a:r>
            <a:r>
              <a:rPr lang="ru-RU" sz="2000" b="1" dirty="0">
                <a:solidFill>
                  <a:prstClr val="black"/>
                </a:solidFill>
              </a:rPr>
              <a:t> та/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відображені</a:t>
            </a:r>
            <a:r>
              <a:rPr lang="ru-RU" sz="2000" b="1" dirty="0">
                <a:solidFill>
                  <a:prstClr val="black"/>
                </a:solidFill>
              </a:rPr>
              <a:t> в </a:t>
            </a:r>
            <a:r>
              <a:rPr lang="ru-RU" sz="2000" b="1" dirty="0" err="1">
                <a:solidFill>
                  <a:prstClr val="black"/>
                </a:solidFill>
              </a:rPr>
              <a:t>складі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оборотних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активів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підприємства</a:t>
            </a:r>
            <a:r>
              <a:rPr lang="ru-RU" sz="2000" b="1" dirty="0">
                <a:solidFill>
                  <a:prstClr val="black"/>
                </a:solidFill>
              </a:rPr>
              <a:t> у </a:t>
            </a:r>
            <a:r>
              <a:rPr lang="ru-RU" sz="2000" b="1" dirty="0" err="1">
                <a:solidFill>
                  <a:prstClr val="black"/>
                </a:solidFill>
              </a:rPr>
              <a:t>звіті</a:t>
            </a:r>
            <a:r>
              <a:rPr lang="ru-RU" sz="2000" b="1" dirty="0">
                <a:solidFill>
                  <a:prstClr val="black"/>
                </a:solidFill>
              </a:rPr>
              <a:t> про </a:t>
            </a:r>
            <a:r>
              <a:rPr lang="ru-RU" sz="2000" b="1" dirty="0" err="1">
                <a:solidFill>
                  <a:prstClr val="black"/>
                </a:solidFill>
              </a:rPr>
              <a:t>фінансовий</a:t>
            </a:r>
            <a:r>
              <a:rPr lang="ru-RU" sz="2000" b="1" dirty="0">
                <a:solidFill>
                  <a:prstClr val="black"/>
                </a:solidFill>
              </a:rPr>
              <a:t> стан (</a:t>
            </a:r>
            <a:r>
              <a:rPr lang="ru-RU" sz="2000" b="1" dirty="0" err="1">
                <a:solidFill>
                  <a:prstClr val="black"/>
                </a:solidFill>
              </a:rPr>
              <a:t>балансі</a:t>
            </a:r>
            <a:r>
              <a:rPr lang="ru-RU" sz="2000" b="1" dirty="0">
                <a:solidFill>
                  <a:prstClr val="black"/>
                </a:solidFill>
              </a:rPr>
              <a:t>) </a:t>
            </a:r>
            <a:r>
              <a:rPr lang="ru-RU" sz="2000" b="1" dirty="0" err="1">
                <a:solidFill>
                  <a:prstClr val="black"/>
                </a:solidFill>
              </a:rPr>
              <a:t>під</a:t>
            </a:r>
            <a:r>
              <a:rPr lang="ru-RU" sz="2000" b="1" dirty="0">
                <a:solidFill>
                  <a:prstClr val="black"/>
                </a:solidFill>
              </a:rPr>
              <a:t> час </a:t>
            </a:r>
            <a:r>
              <a:rPr lang="ru-RU" sz="2000" b="1" dirty="0" err="1">
                <a:solidFill>
                  <a:prstClr val="black"/>
                </a:solidFill>
              </a:rPr>
              <a:t>їх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зберігання</a:t>
            </a:r>
            <a:r>
              <a:rPr lang="ru-RU" sz="2000" b="1" dirty="0">
                <a:solidFill>
                  <a:prstClr val="black"/>
                </a:solidFill>
              </a:rPr>
              <a:t>];</a:t>
            </a:r>
          </a:p>
          <a:p>
            <a:pPr marL="457200" indent="-457200">
              <a:buAutoNum type="arabicParenR"/>
            </a:pPr>
            <a:endParaRPr lang="ru-RU" sz="2000" b="1" dirty="0">
              <a:solidFill>
                <a:prstClr val="black"/>
              </a:solidFill>
            </a:endParaRPr>
          </a:p>
          <a:p>
            <a:pPr marL="457200" indent="-457200">
              <a:buAutoNum type="arabicParenR"/>
            </a:pPr>
            <a:r>
              <a:rPr lang="ru-RU" sz="2000" b="1" dirty="0" err="1">
                <a:solidFill>
                  <a:prstClr val="black"/>
                </a:solidFill>
              </a:rPr>
              <a:t>сільськогосподарської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продукції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уключаючи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посівів</a:t>
            </a:r>
            <a:r>
              <a:rPr lang="ru-RU" sz="2000" b="1" dirty="0">
                <a:solidFill>
                  <a:prstClr val="black"/>
                </a:solidFill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</a:rPr>
              <a:t>врожаю</a:t>
            </a:r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 err="1">
                <a:solidFill>
                  <a:prstClr val="black"/>
                </a:solidFill>
              </a:rPr>
              <a:t>сільськогосподарських</a:t>
            </a:r>
            <a:r>
              <a:rPr lang="ru-RU" sz="2000" b="1" dirty="0">
                <a:solidFill>
                  <a:prstClr val="black"/>
                </a:solidFill>
              </a:rPr>
              <a:t> культур, </a:t>
            </a:r>
            <a:r>
              <a:rPr lang="ru-RU" sz="2000" b="1" dirty="0" err="1">
                <a:solidFill>
                  <a:prstClr val="black"/>
                </a:solidFill>
              </a:rPr>
              <a:t>багаторічних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насаджень</a:t>
            </a:r>
            <a:r>
              <a:rPr lang="ru-RU" sz="2000" b="1" dirty="0">
                <a:solidFill>
                  <a:prstClr val="black"/>
                </a:solidFill>
              </a:rPr>
              <a:t> та/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сільськогосподарських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тварин</a:t>
            </a:r>
            <a:r>
              <a:rPr lang="ru-RU" sz="2000" b="1" dirty="0">
                <a:solidFill>
                  <a:prstClr val="black"/>
                </a:solidFill>
              </a:rPr>
              <a:t>);</a:t>
            </a:r>
          </a:p>
          <a:p>
            <a:pPr marL="457200" indent="-457200">
              <a:buAutoNum type="arabicParenR"/>
            </a:pPr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3) </a:t>
            </a:r>
            <a:r>
              <a:rPr lang="ru-RU" sz="2000" b="1" dirty="0" err="1">
                <a:solidFill>
                  <a:prstClr val="black"/>
                </a:solidFill>
              </a:rPr>
              <a:t>тварин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іншого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призначення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ніж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сільськогосподарське</a:t>
            </a:r>
            <a:r>
              <a:rPr lang="ru-RU" sz="2000" b="1" dirty="0">
                <a:solidFill>
                  <a:prstClr val="black"/>
                </a:solidFill>
              </a:rPr>
              <a:t>, на </a:t>
            </a:r>
            <a:r>
              <a:rPr lang="ru-RU" sz="2000" b="1" dirty="0" err="1">
                <a:solidFill>
                  <a:prstClr val="black"/>
                </a:solidFill>
              </a:rPr>
              <a:t>випадок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загибелі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вимушеного</a:t>
            </a:r>
            <a:r>
              <a:rPr lang="ru-RU" sz="2000" b="1" dirty="0">
                <a:solidFill>
                  <a:prstClr val="black"/>
                </a:solidFill>
              </a:rPr>
              <a:t> забою (</a:t>
            </a:r>
            <a:r>
              <a:rPr lang="ru-RU" sz="2000" b="1" dirty="0" err="1">
                <a:solidFill>
                  <a:prstClr val="black"/>
                </a:solidFill>
              </a:rPr>
              <a:t>знищення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евтаназії</a:t>
            </a:r>
            <a:r>
              <a:rPr lang="ru-RU" sz="2000" b="1" dirty="0">
                <a:solidFill>
                  <a:prstClr val="black"/>
                </a:solidFill>
              </a:rPr>
              <a:t>), </a:t>
            </a:r>
            <a:r>
              <a:rPr lang="ru-RU" sz="2000" b="1" dirty="0" err="1">
                <a:solidFill>
                  <a:prstClr val="black"/>
                </a:solidFill>
              </a:rPr>
              <a:t>втрати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травматичного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пошкодження</a:t>
            </a:r>
            <a:r>
              <a:rPr lang="ru-RU" sz="2000" b="1" dirty="0">
                <a:solidFill>
                  <a:prstClr val="black"/>
                </a:solidFill>
              </a:rPr>
              <a:t> та/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захворювання</a:t>
            </a:r>
            <a:r>
              <a:rPr lang="ru-RU" sz="2000" b="1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91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6688" y="549723"/>
            <a:ext cx="927683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/>
              <a:t>Клас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9 </a:t>
            </a:r>
            <a:r>
              <a:rPr lang="ru-RU" sz="1600" b="1" dirty="0" err="1"/>
              <a:t>може</a:t>
            </a:r>
            <a:r>
              <a:rPr lang="ru-RU" sz="1600" b="1" dirty="0"/>
              <a:t> </a:t>
            </a:r>
            <a:r>
              <a:rPr lang="ru-RU" sz="1600" b="1" dirty="0" err="1"/>
              <a:t>передбачати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</a:t>
            </a:r>
            <a:r>
              <a:rPr lang="ru-RU" sz="1600" b="1" dirty="0" err="1"/>
              <a:t>сільськогосподарської</a:t>
            </a:r>
            <a:r>
              <a:rPr lang="ru-RU" sz="1600" b="1" dirty="0"/>
              <a:t> </a:t>
            </a:r>
            <a:r>
              <a:rPr lang="ru-RU" sz="1600" b="1" dirty="0" err="1"/>
              <a:t>продукції</a:t>
            </a:r>
            <a:r>
              <a:rPr lang="ru-RU" sz="1600" b="1" dirty="0"/>
              <a:t> </a:t>
            </a:r>
            <a:r>
              <a:rPr lang="ru-RU" sz="1600" dirty="0"/>
              <a:t>(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посівів</a:t>
            </a:r>
            <a:r>
              <a:rPr lang="ru-RU" sz="1600" dirty="0"/>
              <a:t> та </a:t>
            </a:r>
            <a:r>
              <a:rPr lang="ru-RU" sz="1600" dirty="0" err="1"/>
              <a:t>врожаю</a:t>
            </a:r>
            <a:r>
              <a:rPr lang="ru-RU" sz="1600" dirty="0"/>
              <a:t> </a:t>
            </a:r>
            <a:r>
              <a:rPr lang="ru-RU" sz="1600" dirty="0" err="1"/>
              <a:t>сільськогосподарських</a:t>
            </a:r>
            <a:r>
              <a:rPr lang="ru-RU" sz="1600" dirty="0"/>
              <a:t> культур, </a:t>
            </a:r>
            <a:r>
              <a:rPr lang="ru-RU" sz="1600" dirty="0" err="1"/>
              <a:t>багаторічних</a:t>
            </a:r>
            <a:r>
              <a:rPr lang="ru-RU" sz="1600" dirty="0"/>
              <a:t> </a:t>
            </a:r>
            <a:r>
              <a:rPr lang="ru-RU" sz="1600" dirty="0" err="1"/>
              <a:t>насаджень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сільськогосподарських</a:t>
            </a:r>
            <a:r>
              <a:rPr lang="ru-RU" sz="1600" dirty="0"/>
              <a:t> </a:t>
            </a:r>
            <a:r>
              <a:rPr lang="ru-RU" sz="1600" dirty="0" err="1"/>
              <a:t>тварин</a:t>
            </a:r>
            <a:r>
              <a:rPr lang="ru-RU" sz="1600" dirty="0"/>
              <a:t>)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настання</a:t>
            </a:r>
            <a:r>
              <a:rPr lang="ru-RU" sz="1600" dirty="0"/>
              <a:t> </a:t>
            </a:r>
            <a:r>
              <a:rPr lang="ru-RU" sz="1600" dirty="0" err="1"/>
              <a:t>подій</a:t>
            </a:r>
            <a:r>
              <a:rPr lang="ru-RU" sz="1600" dirty="0"/>
              <a:t>, на </a:t>
            </a:r>
            <a:r>
              <a:rPr lang="ru-RU" sz="1600" dirty="0" err="1"/>
              <a:t>випадок</a:t>
            </a:r>
            <a:r>
              <a:rPr lang="ru-RU" sz="1600" dirty="0"/>
              <a:t> </a:t>
            </a:r>
            <a:r>
              <a:rPr lang="ru-RU" sz="1600" dirty="0" err="1"/>
              <a:t>виникнення</a:t>
            </a:r>
            <a:r>
              <a:rPr lang="ru-RU" sz="1600" dirty="0"/>
              <a:t> </a:t>
            </a:r>
            <a:r>
              <a:rPr lang="ru-RU" sz="1600" dirty="0" err="1"/>
              <a:t>яких</a:t>
            </a:r>
            <a:r>
              <a:rPr lang="ru-RU" sz="1600" dirty="0"/>
              <a:t> проводиться </a:t>
            </a:r>
            <a:r>
              <a:rPr lang="ru-RU" sz="1600" dirty="0" err="1"/>
              <a:t>страхування</a:t>
            </a:r>
            <a:r>
              <a:rPr lang="ru-RU" sz="1600" dirty="0"/>
              <a:t> (</a:t>
            </a:r>
            <a:r>
              <a:rPr lang="ru-RU" sz="1600" dirty="0" err="1"/>
              <a:t>страхових</a:t>
            </a:r>
            <a:r>
              <a:rPr lang="ru-RU" sz="1600" dirty="0"/>
              <a:t> </a:t>
            </a:r>
            <a:r>
              <a:rPr lang="ru-RU" sz="1600" dirty="0" err="1"/>
              <a:t>ризиків</a:t>
            </a:r>
            <a:r>
              <a:rPr lang="ru-RU" sz="1600" dirty="0"/>
              <a:t>),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призвели</a:t>
            </a:r>
            <a:r>
              <a:rPr lang="ru-RU" sz="1600" dirty="0"/>
              <a:t> до:</a:t>
            </a:r>
          </a:p>
          <a:p>
            <a:r>
              <a:rPr lang="ru-RU" sz="1600" dirty="0"/>
              <a:t>1) </a:t>
            </a:r>
            <a:r>
              <a:rPr lang="ru-RU" sz="1600" dirty="0" err="1"/>
              <a:t>загибелі</a:t>
            </a:r>
            <a:r>
              <a:rPr lang="ru-RU" sz="1600" dirty="0"/>
              <a:t> (</a:t>
            </a:r>
            <a:r>
              <a:rPr lang="ru-RU" sz="1600" dirty="0" err="1"/>
              <a:t>втрати</a:t>
            </a:r>
            <a:r>
              <a:rPr lang="ru-RU" sz="1600" dirty="0"/>
              <a:t>, </a:t>
            </a:r>
            <a:r>
              <a:rPr lang="ru-RU" sz="1600" dirty="0" err="1"/>
              <a:t>пошкодження</a:t>
            </a:r>
            <a:r>
              <a:rPr lang="ru-RU" sz="1600" dirty="0"/>
              <a:t>) </a:t>
            </a:r>
            <a:r>
              <a:rPr lang="ru-RU" sz="1600" dirty="0" err="1"/>
              <a:t>застрахованих</a:t>
            </a:r>
            <a:r>
              <a:rPr lang="ru-RU" sz="1600" dirty="0"/>
              <a:t> </a:t>
            </a:r>
            <a:r>
              <a:rPr lang="ru-RU" sz="1600" dirty="0" err="1"/>
              <a:t>посівів</a:t>
            </a:r>
            <a:r>
              <a:rPr lang="ru-RU" sz="1600" dirty="0"/>
              <a:t> (посадок);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загибелі</a:t>
            </a:r>
            <a:r>
              <a:rPr lang="ru-RU" sz="1600" dirty="0"/>
              <a:t> (недобору, </a:t>
            </a:r>
            <a:r>
              <a:rPr lang="ru-RU" sz="1600" dirty="0" err="1"/>
              <a:t>недоотримання</a:t>
            </a:r>
            <a:r>
              <a:rPr lang="ru-RU" sz="1600" dirty="0"/>
              <a:t>) </a:t>
            </a:r>
            <a:r>
              <a:rPr lang="ru-RU" sz="1600" dirty="0" err="1"/>
              <a:t>застрахованого</a:t>
            </a:r>
            <a:r>
              <a:rPr lang="ru-RU" sz="1600" dirty="0"/>
              <a:t> </a:t>
            </a:r>
            <a:r>
              <a:rPr lang="ru-RU" sz="1600" dirty="0" err="1"/>
              <a:t>врожаю</a:t>
            </a:r>
            <a:r>
              <a:rPr lang="ru-RU" sz="1600" dirty="0"/>
              <a:t>;</a:t>
            </a:r>
          </a:p>
          <a:p>
            <a:r>
              <a:rPr lang="ru-RU" sz="1600" dirty="0"/>
              <a:t>3) </a:t>
            </a:r>
            <a:r>
              <a:rPr lang="ru-RU" sz="1600" dirty="0" err="1"/>
              <a:t>загибелі</a:t>
            </a:r>
            <a:r>
              <a:rPr lang="ru-RU" sz="1600" dirty="0"/>
              <a:t>, </a:t>
            </a:r>
            <a:r>
              <a:rPr lang="ru-RU" sz="1600" dirty="0" err="1"/>
              <a:t>вимушеного</a:t>
            </a:r>
            <a:r>
              <a:rPr lang="ru-RU" sz="1600" dirty="0"/>
              <a:t> забою (</a:t>
            </a:r>
            <a:r>
              <a:rPr lang="ru-RU" sz="1600" dirty="0" err="1"/>
              <a:t>знищення</a:t>
            </a:r>
            <a:r>
              <a:rPr lang="ru-RU" sz="1600" dirty="0"/>
              <a:t>, </a:t>
            </a:r>
            <a:r>
              <a:rPr lang="ru-RU" sz="1600" dirty="0" err="1"/>
              <a:t>евтаназії</a:t>
            </a:r>
            <a:r>
              <a:rPr lang="ru-RU" sz="1600" dirty="0"/>
              <a:t>), </a:t>
            </a:r>
            <a:r>
              <a:rPr lang="ru-RU" sz="1600" dirty="0" err="1"/>
              <a:t>втрати</a:t>
            </a:r>
            <a:r>
              <a:rPr lang="ru-RU" sz="1600" dirty="0"/>
              <a:t>, </a:t>
            </a:r>
            <a:r>
              <a:rPr lang="ru-RU" sz="1600" dirty="0" err="1"/>
              <a:t>травматичного</a:t>
            </a:r>
            <a:r>
              <a:rPr lang="ru-RU" sz="1600" dirty="0"/>
              <a:t> </a:t>
            </a:r>
            <a:r>
              <a:rPr lang="ru-RU" sz="1600" dirty="0" err="1"/>
              <a:t>пошкодження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захворювання</a:t>
            </a:r>
            <a:r>
              <a:rPr lang="ru-RU" sz="1600" dirty="0"/>
              <a:t> </a:t>
            </a:r>
            <a:r>
              <a:rPr lang="ru-RU" sz="1600" dirty="0" err="1"/>
              <a:t>застрахованих</a:t>
            </a:r>
            <a:r>
              <a:rPr lang="ru-RU" sz="1600" dirty="0"/>
              <a:t> </a:t>
            </a:r>
            <a:r>
              <a:rPr lang="ru-RU" sz="1600" dirty="0" err="1"/>
              <a:t>сільськогосподарських</a:t>
            </a:r>
            <a:r>
              <a:rPr lang="ru-RU" sz="1600" dirty="0"/>
              <a:t> </a:t>
            </a:r>
            <a:r>
              <a:rPr lang="ru-RU" sz="1600" dirty="0" err="1"/>
              <a:t>тварин</a:t>
            </a:r>
            <a:r>
              <a:rPr lang="ru-RU" sz="1600" dirty="0"/>
              <a:t>;</a:t>
            </a:r>
          </a:p>
          <a:p>
            <a:r>
              <a:rPr lang="ru-RU" sz="1600" dirty="0"/>
              <a:t>4) </a:t>
            </a:r>
            <a:r>
              <a:rPr lang="ru-RU" sz="1600" dirty="0" err="1"/>
              <a:t>недоотримання</a:t>
            </a:r>
            <a:r>
              <a:rPr lang="ru-RU" sz="1600" dirty="0"/>
              <a:t> (</a:t>
            </a:r>
            <a:r>
              <a:rPr lang="ru-RU" sz="1600" dirty="0" err="1"/>
              <a:t>втрати</a:t>
            </a:r>
            <a:r>
              <a:rPr lang="ru-RU" sz="1600" dirty="0"/>
              <a:t>) </a:t>
            </a:r>
            <a:r>
              <a:rPr lang="ru-RU" sz="1600" dirty="0" err="1"/>
              <a:t>сільськогосподарським</a:t>
            </a:r>
            <a:r>
              <a:rPr lang="ru-RU" sz="1600" dirty="0"/>
              <a:t> </a:t>
            </a:r>
            <a:r>
              <a:rPr lang="ru-RU" sz="1600" dirty="0" err="1"/>
              <a:t>товаровиробником</a:t>
            </a:r>
            <a:r>
              <a:rPr lang="ru-RU" sz="1600" dirty="0"/>
              <a:t> </a:t>
            </a:r>
            <a:r>
              <a:rPr lang="ru-RU" sz="1600" dirty="0" err="1"/>
              <a:t>очікуваного</a:t>
            </a:r>
            <a:r>
              <a:rPr lang="ru-RU" sz="1600" dirty="0"/>
              <a:t> </a:t>
            </a:r>
            <a:r>
              <a:rPr lang="ru-RU" sz="1600" dirty="0" err="1"/>
              <a:t>прибутку</a:t>
            </a:r>
            <a:r>
              <a:rPr lang="ru-RU" sz="1600" dirty="0"/>
              <a:t> (доходу)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реалізації</a:t>
            </a:r>
            <a:r>
              <a:rPr lang="ru-RU" sz="1600" dirty="0"/>
              <a:t> </a:t>
            </a:r>
            <a:r>
              <a:rPr lang="ru-RU" sz="1600" dirty="0" err="1"/>
              <a:t>вирощеної</a:t>
            </a:r>
            <a:r>
              <a:rPr lang="ru-RU" sz="1600" dirty="0"/>
              <a:t>, </a:t>
            </a:r>
            <a:r>
              <a:rPr lang="ru-RU" sz="1600" dirty="0" err="1"/>
              <a:t>відгодованої</a:t>
            </a:r>
            <a:r>
              <a:rPr lang="ru-RU" sz="1600" dirty="0"/>
              <a:t>, </a:t>
            </a:r>
            <a:r>
              <a:rPr lang="ru-RU" sz="1600" dirty="0" err="1"/>
              <a:t>виловленої</a:t>
            </a:r>
            <a:r>
              <a:rPr lang="ru-RU" sz="1600" dirty="0"/>
              <a:t>, </a:t>
            </a:r>
            <a:r>
              <a:rPr lang="ru-RU" sz="1600" dirty="0" err="1"/>
              <a:t>зібраної</a:t>
            </a:r>
            <a:r>
              <a:rPr lang="ru-RU" sz="1600" dirty="0"/>
              <a:t>, </a:t>
            </a:r>
            <a:r>
              <a:rPr lang="ru-RU" sz="1600" dirty="0" err="1"/>
              <a:t>виготовленої</a:t>
            </a:r>
            <a:r>
              <a:rPr lang="ru-RU" sz="1600" dirty="0"/>
              <a:t> ним </a:t>
            </a:r>
            <a:r>
              <a:rPr lang="ru-RU" sz="1600" dirty="0" err="1"/>
              <a:t>первинної</a:t>
            </a:r>
            <a:r>
              <a:rPr lang="ru-RU" sz="1600" dirty="0"/>
              <a:t> (без </a:t>
            </a:r>
            <a:r>
              <a:rPr lang="ru-RU" sz="1600" dirty="0" err="1"/>
              <a:t>вторинного</a:t>
            </a:r>
            <a:r>
              <a:rPr lang="ru-RU" sz="1600" dirty="0"/>
              <a:t> </a:t>
            </a:r>
            <a:r>
              <a:rPr lang="ru-RU" sz="1600" dirty="0" err="1"/>
              <a:t>оброблення</a:t>
            </a:r>
            <a:r>
              <a:rPr lang="ru-RU" sz="1600" dirty="0"/>
              <a:t> та </a:t>
            </a:r>
            <a:r>
              <a:rPr lang="ru-RU" sz="1600" dirty="0" err="1"/>
              <a:t>перероблення</a:t>
            </a:r>
            <a:r>
              <a:rPr lang="ru-RU" sz="1600" dirty="0"/>
              <a:t>) </a:t>
            </a:r>
            <a:r>
              <a:rPr lang="ru-RU" sz="1600" dirty="0" err="1"/>
              <a:t>сільськогосподарської</a:t>
            </a:r>
            <a:r>
              <a:rPr lang="ru-RU" sz="1600" dirty="0"/>
              <a:t> </a:t>
            </a:r>
            <a:r>
              <a:rPr lang="ru-RU" sz="1600" dirty="0" err="1"/>
              <a:t>продукції</a:t>
            </a:r>
            <a:r>
              <a:rPr lang="ru-RU" sz="1600" dirty="0"/>
              <a:t>;</a:t>
            </a:r>
          </a:p>
          <a:p>
            <a:r>
              <a:rPr lang="ru-RU" sz="1600" dirty="0"/>
              <a:t>5) </a:t>
            </a:r>
            <a:r>
              <a:rPr lang="ru-RU" sz="1600" dirty="0" err="1"/>
              <a:t>інших</a:t>
            </a:r>
            <a:r>
              <a:rPr lang="ru-RU" sz="1600" dirty="0"/>
              <a:t> </a:t>
            </a:r>
            <a:r>
              <a:rPr lang="ru-RU" sz="1600" dirty="0" err="1"/>
              <a:t>подій</a:t>
            </a:r>
            <a:r>
              <a:rPr lang="ru-RU" sz="1600" dirty="0"/>
              <a:t>, </a:t>
            </a:r>
            <a:r>
              <a:rPr lang="ru-RU" sz="1600" dirty="0" err="1"/>
              <a:t>передбачених</a:t>
            </a:r>
            <a:r>
              <a:rPr lang="ru-RU" sz="1600" dirty="0"/>
              <a:t>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.</a:t>
            </a:r>
          </a:p>
          <a:p>
            <a:r>
              <a:rPr lang="ru-RU" sz="1600" b="1" dirty="0" err="1"/>
              <a:t>Загалом</a:t>
            </a:r>
            <a:r>
              <a:rPr lang="ru-RU" sz="1600" b="1" dirty="0"/>
              <a:t> </a:t>
            </a:r>
            <a:r>
              <a:rPr lang="ru-RU" sz="1600" b="1" dirty="0" err="1"/>
              <a:t>клас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9 не </a:t>
            </a:r>
            <a:r>
              <a:rPr lang="ru-RU" sz="1600" b="1" dirty="0" err="1"/>
              <a:t>включає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:</a:t>
            </a:r>
          </a:p>
          <a:p>
            <a:r>
              <a:rPr lang="ru-RU" sz="1600" dirty="0"/>
              <a:t>1) </a:t>
            </a:r>
            <a:r>
              <a:rPr lang="ru-RU" sz="1600" dirty="0" err="1"/>
              <a:t>наземних</a:t>
            </a:r>
            <a:r>
              <a:rPr lang="ru-RU" sz="1600" dirty="0"/>
              <a:t> </a:t>
            </a:r>
            <a:r>
              <a:rPr lang="ru-RU" sz="1600" dirty="0" err="1"/>
              <a:t>транспортних</a:t>
            </a:r>
            <a:r>
              <a:rPr lang="ru-RU" sz="1600" dirty="0"/>
              <a:t> </a:t>
            </a:r>
            <a:r>
              <a:rPr lang="ru-RU" sz="1600" dirty="0" err="1"/>
              <a:t>засобів</a:t>
            </a:r>
            <a:r>
              <a:rPr lang="ru-RU" sz="1600" dirty="0"/>
              <a:t> за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3;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залізничного</a:t>
            </a:r>
            <a:r>
              <a:rPr lang="ru-RU" sz="1600" dirty="0"/>
              <a:t> </a:t>
            </a:r>
            <a:r>
              <a:rPr lang="ru-RU" sz="1600" dirty="0" err="1"/>
              <a:t>рухомого</a:t>
            </a:r>
            <a:r>
              <a:rPr lang="ru-RU" sz="1600" dirty="0"/>
              <a:t> складу за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4;</a:t>
            </a:r>
          </a:p>
          <a:p>
            <a:r>
              <a:rPr lang="ru-RU" sz="1600" dirty="0"/>
              <a:t>3) </a:t>
            </a:r>
            <a:r>
              <a:rPr lang="ru-RU" sz="1600" dirty="0" err="1"/>
              <a:t>повітряних</a:t>
            </a:r>
            <a:r>
              <a:rPr lang="ru-RU" sz="1600" dirty="0"/>
              <a:t> суден за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5;</a:t>
            </a:r>
          </a:p>
          <a:p>
            <a:r>
              <a:rPr lang="ru-RU" sz="1600" dirty="0"/>
              <a:t>4) </a:t>
            </a:r>
            <a:r>
              <a:rPr lang="ru-RU" sz="1600" dirty="0" err="1"/>
              <a:t>водних</a:t>
            </a:r>
            <a:r>
              <a:rPr lang="ru-RU" sz="1600" dirty="0"/>
              <a:t> суден за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6;</a:t>
            </a:r>
          </a:p>
          <a:p>
            <a:r>
              <a:rPr lang="ru-RU" sz="1600" dirty="0"/>
              <a:t>5) майна, </a:t>
            </a:r>
            <a:r>
              <a:rPr lang="ru-RU" sz="1600" dirty="0" err="1"/>
              <a:t>що</a:t>
            </a:r>
            <a:r>
              <a:rPr lang="ru-RU" sz="1600" dirty="0"/>
              <a:t> перевозиться [</a:t>
            </a:r>
            <a:r>
              <a:rPr lang="ru-RU" sz="1600" dirty="0" err="1"/>
              <a:t>включаючи</a:t>
            </a:r>
            <a:r>
              <a:rPr lang="ru-RU" sz="1600" dirty="0"/>
              <a:t> </a:t>
            </a:r>
            <a:r>
              <a:rPr lang="ru-RU" sz="1600" dirty="0" err="1"/>
              <a:t>вантаж</a:t>
            </a:r>
            <a:r>
              <a:rPr lang="ru-RU" sz="1600" dirty="0"/>
              <a:t>, багаж (</a:t>
            </a:r>
            <a:r>
              <a:rPr lang="ru-RU" sz="1600" dirty="0" err="1"/>
              <a:t>вантажобагаж</a:t>
            </a:r>
            <a:r>
              <a:rPr lang="ru-RU" sz="1600" dirty="0"/>
              <a:t>)] за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7;</a:t>
            </a:r>
          </a:p>
          <a:p>
            <a:r>
              <a:rPr lang="ru-RU" sz="1600" dirty="0"/>
              <a:t>6) майна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ризиків</a:t>
            </a:r>
            <a:r>
              <a:rPr lang="ru-RU" sz="1600" dirty="0"/>
              <a:t> за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8;</a:t>
            </a:r>
          </a:p>
          <a:p>
            <a:r>
              <a:rPr lang="ru-RU" sz="1600" dirty="0"/>
              <a:t>7) на </a:t>
            </a:r>
            <a:r>
              <a:rPr lang="ru-RU" sz="1600" dirty="0" err="1"/>
              <a:t>випадок</a:t>
            </a:r>
            <a:r>
              <a:rPr lang="ru-RU" sz="1600" dirty="0"/>
              <a:t> </a:t>
            </a:r>
            <a:r>
              <a:rPr lang="ru-RU" sz="1600" dirty="0" err="1"/>
              <a:t>припинення</a:t>
            </a:r>
            <a:r>
              <a:rPr lang="ru-RU" sz="1600" dirty="0"/>
              <a:t> (</a:t>
            </a:r>
            <a:r>
              <a:rPr lang="ru-RU" sz="1600" dirty="0" err="1"/>
              <a:t>втрати</a:t>
            </a:r>
            <a:r>
              <a:rPr lang="ru-RU" sz="1600" dirty="0"/>
              <a:t>, </a:t>
            </a:r>
            <a:r>
              <a:rPr lang="ru-RU" sz="1600" dirty="0" err="1"/>
              <a:t>позбавлення</a:t>
            </a:r>
            <a:r>
              <a:rPr lang="ru-RU" sz="1600" dirty="0"/>
              <a:t>), </a:t>
            </a:r>
            <a:r>
              <a:rPr lang="ru-RU" sz="1600" dirty="0" err="1"/>
              <a:t>обмеження</a:t>
            </a:r>
            <a:r>
              <a:rPr lang="ru-RU" sz="1600" dirty="0"/>
              <a:t> права </a:t>
            </a:r>
            <a:r>
              <a:rPr lang="ru-RU" sz="1600" dirty="0" err="1"/>
              <a:t>власності</a:t>
            </a:r>
            <a:r>
              <a:rPr lang="ru-RU" sz="1600" dirty="0"/>
              <a:t> на </a:t>
            </a:r>
            <a:r>
              <a:rPr lang="ru-RU" sz="1600" dirty="0" err="1"/>
              <a:t>майно</a:t>
            </a:r>
            <a:r>
              <a:rPr lang="ru-RU" sz="1600" dirty="0"/>
              <a:t>;</a:t>
            </a:r>
          </a:p>
          <a:p>
            <a:r>
              <a:rPr lang="ru-RU" sz="1600" dirty="0"/>
              <a:t>8) на </a:t>
            </a:r>
            <a:r>
              <a:rPr lang="ru-RU" sz="1600" dirty="0" err="1"/>
              <a:t>випадок</a:t>
            </a:r>
            <a:r>
              <a:rPr lang="ru-RU" sz="1600" dirty="0"/>
              <a:t> перерви в </a:t>
            </a:r>
            <a:r>
              <a:rPr lang="ru-RU" sz="1600" dirty="0" err="1"/>
              <a:t>господарській</a:t>
            </a:r>
            <a:r>
              <a:rPr lang="ru-RU" sz="1600" dirty="0"/>
              <a:t> </a:t>
            </a:r>
            <a:r>
              <a:rPr lang="ru-RU" sz="1600" dirty="0" err="1"/>
              <a:t>діяльності</a:t>
            </a:r>
            <a:r>
              <a:rPr lang="ru-RU" sz="1600" dirty="0"/>
              <a:t>, </a:t>
            </a:r>
            <a:r>
              <a:rPr lang="ru-RU" sz="1600" dirty="0" err="1"/>
              <a:t>недоотримання</a:t>
            </a:r>
            <a:r>
              <a:rPr lang="ru-RU" sz="1600" dirty="0"/>
              <a:t>, </a:t>
            </a:r>
            <a:r>
              <a:rPr lang="ru-RU" sz="1600" dirty="0" err="1"/>
              <a:t>втрати</a:t>
            </a:r>
            <a:r>
              <a:rPr lang="ru-RU" sz="1600" dirty="0"/>
              <a:t> доходу, </a:t>
            </a:r>
            <a:r>
              <a:rPr lang="ru-RU" sz="1600" dirty="0" err="1"/>
              <a:t>крім</a:t>
            </a:r>
            <a:r>
              <a:rPr lang="ru-RU" sz="1600" dirty="0"/>
              <a:t> </a:t>
            </a:r>
            <a:r>
              <a:rPr lang="ru-RU" sz="1600" dirty="0" err="1"/>
              <a:t>очікуваного</a:t>
            </a:r>
            <a:r>
              <a:rPr lang="ru-RU" sz="1600" dirty="0"/>
              <a:t> </a:t>
            </a:r>
            <a:r>
              <a:rPr lang="ru-RU" sz="1600" dirty="0" err="1"/>
              <a:t>прибутку</a:t>
            </a:r>
            <a:endParaRPr lang="ru-RU" sz="1600" dirty="0"/>
          </a:p>
          <a:p>
            <a:r>
              <a:rPr lang="ru-RU" sz="1600" dirty="0"/>
              <a:t>(доходу),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якого</a:t>
            </a:r>
            <a:r>
              <a:rPr lang="ru-RU" sz="1600" dirty="0"/>
              <a:t> </a:t>
            </a:r>
            <a:r>
              <a:rPr lang="ru-RU" sz="1600" dirty="0" err="1"/>
              <a:t>передбачено</a:t>
            </a:r>
            <a:r>
              <a:rPr lang="ru-RU" sz="1600" dirty="0"/>
              <a:t> в </a:t>
            </a:r>
            <a:r>
              <a:rPr lang="ru-RU" sz="1600" dirty="0" err="1"/>
              <a:t>підпункті</a:t>
            </a:r>
            <a:r>
              <a:rPr lang="ru-RU" sz="1600" dirty="0"/>
              <a:t> 4 пункту 48 </a:t>
            </a:r>
            <a:r>
              <a:rPr lang="ru-RU" sz="1600" dirty="0" err="1"/>
              <a:t>глави</a:t>
            </a:r>
            <a:r>
              <a:rPr lang="ru-RU" sz="1600" dirty="0"/>
              <a:t> 11 </a:t>
            </a:r>
            <a:r>
              <a:rPr lang="ru-RU" sz="1600" dirty="0" err="1"/>
              <a:t>розділу</a:t>
            </a:r>
            <a:r>
              <a:rPr lang="ru-RU" sz="1600" dirty="0"/>
              <a:t> III </a:t>
            </a:r>
            <a:r>
              <a:rPr lang="ru-RU" sz="1600" dirty="0" err="1"/>
              <a:t>цього</a:t>
            </a:r>
            <a:r>
              <a:rPr lang="ru-RU" sz="1600" dirty="0"/>
              <a:t> </a:t>
            </a:r>
            <a:r>
              <a:rPr lang="ru-RU" sz="1600" dirty="0" err="1"/>
              <a:t>Положення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4037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5172" y="513452"/>
            <a:ext cx="9505056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10</a:t>
            </a:r>
            <a:r>
              <a:rPr lang="ru-RU" dirty="0"/>
              <a:t> “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endParaRPr lang="ru-RU" dirty="0"/>
          </a:p>
          <a:p>
            <a:r>
              <a:rPr lang="ru-RU" dirty="0"/>
              <a:t>наземного транспортного </a:t>
            </a:r>
            <a:r>
              <a:rPr lang="ru-RU" dirty="0" err="1"/>
              <a:t>засобу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)”</a:t>
            </a:r>
          </a:p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10</a:t>
            </a:r>
            <a:r>
              <a:rPr lang="ru-RU" dirty="0"/>
              <a:t> “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ризики</a:t>
            </a:r>
            <a:r>
              <a:rPr lang="ru-RU" dirty="0"/>
              <a:t> в межах </a:t>
            </a:r>
            <a:r>
              <a:rPr lang="ru-RU" dirty="0" err="1"/>
              <a:t>класу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власників</a:t>
            </a:r>
            <a:r>
              <a:rPr lang="ru-RU" dirty="0"/>
              <a:t>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Закону </a:t>
            </a:r>
            <a:r>
              <a:rPr lang="ru-RU" dirty="0" err="1"/>
              <a:t>України</a:t>
            </a:r>
            <a:r>
              <a:rPr lang="ru-RU" dirty="0"/>
              <a:t> “Про </a:t>
            </a:r>
            <a:r>
              <a:rPr lang="ru-RU" dirty="0" err="1"/>
              <a:t>обов’язкове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цивільно-правової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власників</a:t>
            </a:r>
            <a:r>
              <a:rPr lang="ru-RU" dirty="0"/>
              <a:t>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”;</a:t>
            </a:r>
          </a:p>
          <a:p>
            <a:r>
              <a:rPr lang="ru-RU" dirty="0"/>
              <a:t>2)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 </a:t>
            </a:r>
            <a:r>
              <a:rPr lang="ru-RU" dirty="0" err="1"/>
              <a:t>наземних</a:t>
            </a:r>
            <a:endParaRPr lang="ru-RU" dirty="0"/>
          </a:p>
          <a:p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залізничний</a:t>
            </a:r>
            <a:r>
              <a:rPr lang="ru-RU" dirty="0"/>
              <a:t> транспорт), </a:t>
            </a:r>
            <a:r>
              <a:rPr lang="ru-RU" dirty="0" err="1"/>
              <a:t>іншої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визначена</a:t>
            </a:r>
            <a:r>
              <a:rPr lang="ru-RU" dirty="0"/>
              <a:t> Законом </a:t>
            </a:r>
            <a:r>
              <a:rPr lang="ru-RU" dirty="0" err="1"/>
              <a:t>України</a:t>
            </a:r>
            <a:r>
              <a:rPr lang="ru-RU" dirty="0"/>
              <a:t> “Про </a:t>
            </a:r>
            <a:r>
              <a:rPr lang="ru-RU" dirty="0" err="1"/>
              <a:t>обов’язкове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цивільно-правової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власників</a:t>
            </a:r>
            <a:r>
              <a:rPr lang="ru-RU" dirty="0"/>
              <a:t>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”;</a:t>
            </a:r>
          </a:p>
          <a:p>
            <a:r>
              <a:rPr lang="ru-RU" dirty="0"/>
              <a:t>3)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/>
              <a:t>наземним</a:t>
            </a:r>
            <a:r>
              <a:rPr lang="ru-RU" dirty="0"/>
              <a:t> </a:t>
            </a:r>
            <a:r>
              <a:rPr lang="ru-RU" dirty="0" err="1"/>
              <a:t>транспортним</a:t>
            </a:r>
            <a:r>
              <a:rPr lang="ru-RU" dirty="0"/>
              <a:t> </a:t>
            </a:r>
            <a:r>
              <a:rPr lang="ru-RU" dirty="0" err="1"/>
              <a:t>засобом</a:t>
            </a:r>
            <a:r>
              <a:rPr lang="ru-RU" dirty="0"/>
              <a:t> 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залізничний</a:t>
            </a:r>
            <a:r>
              <a:rPr lang="ru-RU" dirty="0"/>
              <a:t> транспорт).</a:t>
            </a:r>
          </a:p>
          <a:p>
            <a:r>
              <a:rPr lang="ru-RU" b="1" dirty="0" err="1"/>
              <a:t>Ризик</a:t>
            </a:r>
            <a:r>
              <a:rPr lang="ru-RU" b="1" dirty="0"/>
              <a:t> «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власників</a:t>
            </a:r>
            <a:r>
              <a:rPr lang="ru-RU" b="1" dirty="0"/>
              <a:t> </a:t>
            </a:r>
            <a:r>
              <a:rPr lang="ru-RU" b="1" dirty="0" err="1"/>
              <a:t>наземних</a:t>
            </a:r>
            <a:r>
              <a:rPr lang="ru-RU" b="1" dirty="0"/>
              <a:t> </a:t>
            </a:r>
            <a:r>
              <a:rPr lang="ru-RU" b="1" dirty="0" err="1"/>
              <a:t>транспортних</a:t>
            </a:r>
            <a:r>
              <a:rPr lang="ru-RU" b="1" dirty="0"/>
              <a:t> </a:t>
            </a:r>
            <a:r>
              <a:rPr lang="ru-RU" b="1" dirty="0" err="1"/>
              <a:t>засобів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Закону </a:t>
            </a:r>
            <a:r>
              <a:rPr lang="ru-RU" b="1" dirty="0" err="1"/>
              <a:t>України</a:t>
            </a:r>
            <a:r>
              <a:rPr lang="ru-RU" b="1" dirty="0"/>
              <a:t> “Про </a:t>
            </a:r>
            <a:r>
              <a:rPr lang="ru-RU" b="1" dirty="0" err="1"/>
              <a:t>обов’язкове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власників</a:t>
            </a:r>
            <a:r>
              <a:rPr lang="ru-RU" b="1" dirty="0"/>
              <a:t> </a:t>
            </a:r>
            <a:r>
              <a:rPr lang="ru-RU" b="1" dirty="0" err="1"/>
              <a:t>наземних</a:t>
            </a:r>
            <a:r>
              <a:rPr lang="ru-RU" b="1" dirty="0"/>
              <a:t> </a:t>
            </a:r>
            <a:r>
              <a:rPr lang="ru-RU" b="1" dirty="0" err="1"/>
              <a:t>транспортних</a:t>
            </a:r>
            <a:r>
              <a:rPr lang="ru-RU" b="1" dirty="0"/>
              <a:t> </a:t>
            </a:r>
            <a:r>
              <a:rPr lang="ru-RU" b="1" dirty="0" err="1"/>
              <a:t>засобів</a:t>
            </a:r>
            <a:r>
              <a:rPr lang="ru-RU" b="1" dirty="0"/>
              <a:t>”»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вимог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обов’язкового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цивільно-правової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власників</a:t>
            </a:r>
            <a:r>
              <a:rPr lang="ru-RU" dirty="0"/>
              <a:t>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 </a:t>
            </a:r>
            <a:r>
              <a:rPr lang="ru-RU" dirty="0" err="1"/>
              <a:t>ризику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 </a:t>
            </a:r>
            <a:r>
              <a:rPr lang="ru-RU" dirty="0" err="1"/>
              <a:t>зазначеного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наземного транспортного </a:t>
            </a:r>
            <a:r>
              <a:rPr lang="ru-RU" dirty="0" err="1"/>
              <a:t>засобу</a:t>
            </a:r>
            <a:r>
              <a:rPr lang="ru-RU" dirty="0"/>
              <a:t>.</a:t>
            </a:r>
          </a:p>
          <a:p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04037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КЛАСИ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8">
            <a:extLst>
              <a:ext uri="{FF2B5EF4-FFF2-40B4-BE49-F238E27FC236}">
                <a16:creationId xmlns:a16="http://schemas.microsoft.com/office/drawing/2014/main" id="{6AD4AEB4-D71D-4800-B17E-7A02B22C511F}"/>
              </a:ext>
            </a:extLst>
          </p:cNvPr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98138455-856E-4014-A4BB-00C41D10A37E}"/>
              </a:ext>
            </a:extLst>
          </p:cNvPr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10">
            <a:extLst>
              <a:ext uri="{FF2B5EF4-FFF2-40B4-BE49-F238E27FC236}">
                <a16:creationId xmlns:a16="http://schemas.microsoft.com/office/drawing/2014/main" id="{A5160DA9-0D39-4154-A975-FD1B0B27FE15}"/>
              </a:ext>
            </a:extLst>
          </p:cNvPr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0D4A041B-7984-43E2-891E-04195B6B1674}"/>
              </a:ext>
            </a:extLst>
          </p:cNvPr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57280C-2284-43A6-8F4D-AD245F052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284" y="980728"/>
            <a:ext cx="2597119" cy="21108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70D1F2-5B78-4541-A0A6-8016152CF3FC}"/>
              </a:ext>
            </a:extLst>
          </p:cNvPr>
          <p:cNvSpPr txBox="1"/>
          <p:nvPr/>
        </p:nvSpPr>
        <p:spPr>
          <a:xfrm>
            <a:off x="272480" y="827050"/>
            <a:ext cx="619268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До </a:t>
            </a:r>
            <a:r>
              <a:rPr lang="ru-RU" b="1" dirty="0" err="1">
                <a:solidFill>
                  <a:prstClr val="black"/>
                </a:solidFill>
              </a:rPr>
              <a:t>класів</a:t>
            </a:r>
            <a:r>
              <a:rPr lang="ru-RU" b="1" dirty="0">
                <a:solidFill>
                  <a:prstClr val="black"/>
                </a:solidFill>
              </a:rPr>
              <a:t> страхування </a:t>
            </a:r>
            <a:r>
              <a:rPr lang="ru-RU" b="1" dirty="0" err="1">
                <a:solidFill>
                  <a:prstClr val="black"/>
                </a:solidFill>
              </a:rPr>
              <a:t>іншого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ніж</a:t>
            </a:r>
            <a:r>
              <a:rPr lang="ru-RU" b="1" dirty="0">
                <a:solidFill>
                  <a:prstClr val="black"/>
                </a:solidFill>
              </a:rPr>
              <a:t> страхування </a:t>
            </a:r>
            <a:r>
              <a:rPr lang="ru-RU" b="1" dirty="0" err="1">
                <a:solidFill>
                  <a:prstClr val="black"/>
                </a:solidFill>
              </a:rPr>
              <a:t>життя</a:t>
            </a:r>
            <a:r>
              <a:rPr lang="ru-RU" b="1" dirty="0">
                <a:solidFill>
                  <a:prstClr val="black"/>
                </a:solidFill>
              </a:rPr>
              <a:t>, належать 18 </a:t>
            </a:r>
            <a:r>
              <a:rPr lang="ru-RU" b="1" dirty="0" err="1">
                <a:solidFill>
                  <a:prstClr val="black"/>
                </a:solidFill>
              </a:rPr>
              <a:t>класів</a:t>
            </a:r>
            <a:r>
              <a:rPr lang="ru-RU" b="1" dirty="0">
                <a:solidFill>
                  <a:prstClr val="black"/>
                </a:solidFill>
              </a:rPr>
              <a:t>, а </a:t>
            </a:r>
            <a:r>
              <a:rPr lang="ru-RU" b="1" dirty="0" err="1">
                <a:solidFill>
                  <a:prstClr val="black"/>
                </a:solidFill>
              </a:rPr>
              <a:t>саме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1 - страхування від </a:t>
            </a:r>
            <a:r>
              <a:rPr lang="ru-RU" dirty="0" err="1">
                <a:solidFill>
                  <a:prstClr val="black"/>
                </a:solidFill>
              </a:rPr>
              <a:t>нещасного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 (у тому </a:t>
            </a:r>
            <a:r>
              <a:rPr lang="ru-RU" dirty="0" err="1">
                <a:solidFill>
                  <a:prstClr val="black"/>
                </a:solidFill>
              </a:rPr>
              <a:t>числі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виробничої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травми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професійного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захворювання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2 - страхування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</a:t>
            </a:r>
            <a:r>
              <a:rPr lang="ru-RU" dirty="0">
                <a:solidFill>
                  <a:prstClr val="black"/>
                </a:solidFill>
              </a:rPr>
              <a:t> (у тому </a:t>
            </a:r>
            <a:r>
              <a:rPr lang="ru-RU" dirty="0" err="1">
                <a:solidFill>
                  <a:prstClr val="black"/>
                </a:solidFill>
              </a:rPr>
              <a:t>числі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медичне</a:t>
            </a:r>
            <a:r>
              <a:rPr lang="ru-RU" dirty="0">
                <a:solidFill>
                  <a:prstClr val="black"/>
                </a:solidFill>
              </a:rPr>
              <a:t> страхування);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3 - страхування </a:t>
            </a:r>
            <a:r>
              <a:rPr lang="ru-RU" dirty="0" err="1">
                <a:solidFill>
                  <a:prstClr val="black"/>
                </a:solidFill>
              </a:rPr>
              <a:t>наземних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транспортних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засобів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складу);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424245-38F3-456D-9102-663B289E0ED7}"/>
              </a:ext>
            </a:extLst>
          </p:cNvPr>
          <p:cNvSpPr txBox="1"/>
          <p:nvPr/>
        </p:nvSpPr>
        <p:spPr>
          <a:xfrm>
            <a:off x="254454" y="3412373"/>
            <a:ext cx="914501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4 - страхування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5 - страхування </a:t>
            </a:r>
            <a:r>
              <a:rPr lang="ru-RU" dirty="0" err="1">
                <a:solidFill>
                  <a:prstClr val="black"/>
                </a:solidFill>
              </a:rPr>
              <a:t>повітряних</a:t>
            </a:r>
            <a:r>
              <a:rPr lang="ru-RU" dirty="0">
                <a:solidFill>
                  <a:prstClr val="black"/>
                </a:solidFill>
              </a:rPr>
              <a:t> суден;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6 - страхування </a:t>
            </a:r>
            <a:r>
              <a:rPr lang="ru-RU" dirty="0" err="1">
                <a:solidFill>
                  <a:prstClr val="black"/>
                </a:solidFill>
              </a:rPr>
              <a:t>водних</a:t>
            </a:r>
            <a:r>
              <a:rPr lang="ru-RU" dirty="0">
                <a:solidFill>
                  <a:prstClr val="black"/>
                </a:solidFill>
              </a:rPr>
              <a:t> суден (</a:t>
            </a:r>
            <a:r>
              <a:rPr lang="ru-RU" dirty="0" err="1">
                <a:solidFill>
                  <a:prstClr val="black"/>
                </a:solidFill>
              </a:rPr>
              <a:t>морських</a:t>
            </a:r>
            <a:r>
              <a:rPr lang="ru-RU" dirty="0">
                <a:solidFill>
                  <a:prstClr val="black"/>
                </a:solidFill>
              </a:rPr>
              <a:t> суден, суден </a:t>
            </a:r>
            <a:r>
              <a:rPr lang="ru-RU" dirty="0" err="1">
                <a:solidFill>
                  <a:prstClr val="black"/>
                </a:solidFill>
              </a:rPr>
              <a:t>внутрішнього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плавання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самохідних</a:t>
            </a:r>
            <a:r>
              <a:rPr lang="ru-RU" dirty="0">
                <a:solidFill>
                  <a:prstClr val="black"/>
                </a:solidFill>
              </a:rPr>
              <a:t> чи </a:t>
            </a:r>
            <a:r>
              <a:rPr lang="ru-RU" dirty="0" err="1">
                <a:solidFill>
                  <a:prstClr val="black"/>
                </a:solidFill>
              </a:rPr>
              <a:t>несамохідних</a:t>
            </a:r>
            <a:r>
              <a:rPr lang="ru-RU" dirty="0">
                <a:solidFill>
                  <a:prstClr val="black"/>
                </a:solidFill>
              </a:rPr>
              <a:t> плавучих </a:t>
            </a:r>
            <a:r>
              <a:rPr lang="ru-RU" dirty="0" err="1">
                <a:solidFill>
                  <a:prstClr val="black"/>
                </a:solidFill>
              </a:rPr>
              <a:t>споруд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7 - страхування 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перевозиться (</a:t>
            </a:r>
            <a:r>
              <a:rPr lang="ru-RU" dirty="0" err="1">
                <a:solidFill>
                  <a:prstClr val="black"/>
                </a:solidFill>
              </a:rPr>
              <a:t>включаючи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вантаж</a:t>
            </a:r>
            <a:r>
              <a:rPr lang="ru-RU" dirty="0">
                <a:solidFill>
                  <a:prstClr val="black"/>
                </a:solidFill>
              </a:rPr>
              <a:t>, багаж (</a:t>
            </a:r>
            <a:r>
              <a:rPr lang="ru-RU" dirty="0" err="1">
                <a:solidFill>
                  <a:prstClr val="black"/>
                </a:solidFill>
              </a:rPr>
              <a:t>вантажобагаж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8 - страхування майна від </a:t>
            </a:r>
            <a:r>
              <a:rPr lang="ru-RU" dirty="0" err="1">
                <a:solidFill>
                  <a:prstClr val="black"/>
                </a:solidFill>
              </a:rPr>
              <a:t>вогню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небезпечного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впливу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природних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явищ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9 - страхування майна від </a:t>
            </a:r>
            <a:r>
              <a:rPr lang="ru-RU" dirty="0" err="1">
                <a:solidFill>
                  <a:prstClr val="black"/>
                </a:solidFill>
              </a:rPr>
              <a:t>шкоди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заподіяної</a:t>
            </a:r>
            <a:r>
              <a:rPr lang="ru-RU" dirty="0">
                <a:solidFill>
                  <a:prstClr val="black"/>
                </a:solidFill>
              </a:rPr>
              <a:t> градом, морозом, </a:t>
            </a:r>
            <a:r>
              <a:rPr lang="ru-RU" dirty="0" err="1">
                <a:solidFill>
                  <a:prstClr val="black"/>
                </a:solidFill>
              </a:rPr>
              <a:t>іншими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подіями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включаючи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крадіжку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розбій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грабіж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умисне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/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майна), 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подій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визначених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класі</a:t>
            </a:r>
            <a:r>
              <a:rPr lang="ru-RU" dirty="0">
                <a:solidFill>
                  <a:prstClr val="black"/>
                </a:solidFill>
              </a:rPr>
              <a:t> 8;</a:t>
            </a:r>
          </a:p>
        </p:txBody>
      </p:sp>
    </p:spTree>
    <p:extLst>
      <p:ext uri="{BB962C8B-B14F-4D97-AF65-F5344CB8AC3E}">
        <p14:creationId xmlns:p14="http://schemas.microsoft.com/office/powerpoint/2010/main" val="400771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4488" y="836712"/>
            <a:ext cx="914501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Ризик</a:t>
            </a:r>
            <a:r>
              <a:rPr lang="ru-RU" b="1" dirty="0"/>
              <a:t> «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, яка </a:t>
            </a:r>
            <a:r>
              <a:rPr lang="ru-RU" b="1" dirty="0" err="1"/>
              <a:t>виникає</a:t>
            </a:r>
            <a:r>
              <a:rPr lang="ru-RU" b="1" dirty="0"/>
              <a:t> </a:t>
            </a:r>
            <a:r>
              <a:rPr lang="ru-RU" b="1" dirty="0" err="1"/>
              <a:t>внаслідок</a:t>
            </a:r>
            <a:r>
              <a:rPr lang="ru-RU" b="1" dirty="0"/>
              <a:t> </a:t>
            </a:r>
            <a:r>
              <a:rPr lang="ru-RU" b="1" dirty="0" err="1"/>
              <a:t>використання</a:t>
            </a:r>
            <a:r>
              <a:rPr lang="ru-RU" b="1" dirty="0"/>
              <a:t> (</a:t>
            </a:r>
            <a:r>
              <a:rPr lang="ru-RU" b="1" dirty="0" err="1"/>
              <a:t>експлуатації</a:t>
            </a:r>
            <a:r>
              <a:rPr lang="ru-RU" b="1" dirty="0"/>
              <a:t>) </a:t>
            </a:r>
            <a:r>
              <a:rPr lang="ru-RU" b="1" dirty="0" err="1"/>
              <a:t>наземних</a:t>
            </a:r>
            <a:r>
              <a:rPr lang="ru-RU" b="1" dirty="0"/>
              <a:t> </a:t>
            </a:r>
            <a:r>
              <a:rPr lang="ru-RU" b="1" dirty="0" err="1"/>
              <a:t>транспортних</a:t>
            </a:r>
            <a:r>
              <a:rPr lang="ru-RU" b="1" dirty="0"/>
              <a:t> </a:t>
            </a:r>
            <a:r>
              <a:rPr lang="ru-RU" b="1" dirty="0" err="1"/>
              <a:t>засобів</a:t>
            </a:r>
            <a:r>
              <a:rPr lang="ru-RU" b="1" dirty="0"/>
              <a:t> (</a:t>
            </a:r>
            <a:r>
              <a:rPr lang="ru-RU" b="1" dirty="0" err="1"/>
              <a:t>уключаючи</a:t>
            </a:r>
            <a:r>
              <a:rPr lang="ru-RU" b="1" dirty="0"/>
              <a:t> </a:t>
            </a:r>
            <a:r>
              <a:rPr lang="ru-RU" b="1" dirty="0" err="1"/>
              <a:t>залізничний</a:t>
            </a:r>
            <a:r>
              <a:rPr lang="ru-RU" b="1" dirty="0"/>
              <a:t> транспорт), </a:t>
            </a:r>
            <a:r>
              <a:rPr lang="ru-RU" b="1" u="sng" dirty="0" err="1"/>
              <a:t>іншої</a:t>
            </a:r>
            <a:r>
              <a:rPr lang="ru-RU" b="1" u="sng" dirty="0"/>
              <a:t>, </a:t>
            </a:r>
            <a:r>
              <a:rPr lang="ru-RU" b="1" u="sng" dirty="0" err="1"/>
              <a:t>ніж</a:t>
            </a:r>
            <a:r>
              <a:rPr lang="ru-RU" b="1" u="sng" dirty="0"/>
              <a:t> </a:t>
            </a:r>
            <a:r>
              <a:rPr lang="ru-RU" b="1" u="sng" dirty="0" err="1"/>
              <a:t>визначена</a:t>
            </a:r>
            <a:r>
              <a:rPr lang="ru-RU" b="1" u="sng" dirty="0"/>
              <a:t> Законом </a:t>
            </a:r>
            <a:r>
              <a:rPr lang="ru-RU" b="1" u="sng" dirty="0" err="1"/>
              <a:t>України</a:t>
            </a:r>
            <a:r>
              <a:rPr lang="ru-RU" b="1" u="sng" dirty="0"/>
              <a:t> “Про </a:t>
            </a:r>
            <a:r>
              <a:rPr lang="ru-RU" b="1" u="sng" dirty="0" err="1"/>
              <a:t>обов’язкове</a:t>
            </a:r>
            <a:r>
              <a:rPr lang="ru-RU" b="1" u="sng" dirty="0"/>
              <a:t> </a:t>
            </a:r>
            <a:r>
              <a:rPr lang="ru-RU" b="1" u="sng" dirty="0" err="1"/>
              <a:t>страхування</a:t>
            </a:r>
            <a:r>
              <a:rPr lang="ru-RU" b="1" u="sng" dirty="0"/>
              <a:t> </a:t>
            </a:r>
            <a:r>
              <a:rPr lang="ru-RU" b="1" u="sng" dirty="0" err="1"/>
              <a:t>цивільно-правової</a:t>
            </a:r>
            <a:r>
              <a:rPr lang="ru-RU" b="1" u="sng" dirty="0"/>
              <a:t> </a:t>
            </a:r>
            <a:r>
              <a:rPr lang="ru-RU" b="1" u="sng" dirty="0" err="1"/>
              <a:t>відповідальності</a:t>
            </a:r>
            <a:r>
              <a:rPr lang="ru-RU" b="1" u="sng" dirty="0"/>
              <a:t> </a:t>
            </a:r>
            <a:r>
              <a:rPr lang="ru-RU" b="1" u="sng" dirty="0" err="1"/>
              <a:t>власників</a:t>
            </a:r>
            <a:r>
              <a:rPr lang="ru-RU" b="1" u="sng" dirty="0"/>
              <a:t> </a:t>
            </a:r>
            <a:r>
              <a:rPr lang="ru-RU" b="1" u="sng" dirty="0" err="1"/>
              <a:t>наземних</a:t>
            </a:r>
            <a:r>
              <a:rPr lang="ru-RU" b="1" u="sng" dirty="0"/>
              <a:t> </a:t>
            </a:r>
            <a:r>
              <a:rPr lang="ru-RU" b="1" u="sng" dirty="0" err="1"/>
              <a:t>транспортних</a:t>
            </a:r>
            <a:r>
              <a:rPr lang="ru-RU" b="1" u="sng" dirty="0"/>
              <a:t> </a:t>
            </a:r>
            <a:r>
              <a:rPr lang="ru-RU" b="1" u="sng" dirty="0" err="1"/>
              <a:t>засобів</a:t>
            </a:r>
            <a:r>
              <a:rPr lang="ru-RU" b="1" u="sng" dirty="0"/>
              <a:t>”»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</a:t>
            </a:r>
          </a:p>
          <a:p>
            <a:r>
              <a:rPr lang="ru-RU" dirty="0" err="1"/>
              <a:t>ризику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 </a:t>
            </a:r>
            <a:r>
              <a:rPr lang="ru-RU" dirty="0" err="1"/>
              <a:t>зазначеного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наземного</a:t>
            </a:r>
          </a:p>
          <a:p>
            <a:r>
              <a:rPr lang="ru-RU" dirty="0"/>
              <a:t>транспортного </a:t>
            </a:r>
            <a:r>
              <a:rPr lang="ru-RU" dirty="0" err="1"/>
              <a:t>засобу</a:t>
            </a:r>
            <a:r>
              <a:rPr lang="ru-RU" dirty="0"/>
              <a:t> 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залізничний</a:t>
            </a:r>
            <a:r>
              <a:rPr lang="ru-RU" dirty="0"/>
              <a:t> транспорт). </a:t>
            </a:r>
          </a:p>
          <a:p>
            <a:r>
              <a:rPr lang="ru-RU" b="1" dirty="0"/>
              <a:t>За </a:t>
            </a:r>
            <a:r>
              <a:rPr lang="ru-RU" b="1" dirty="0" err="1"/>
              <a:t>цим</a:t>
            </a:r>
            <a:r>
              <a:rPr lang="ru-RU" b="1" dirty="0"/>
              <a:t> </a:t>
            </a:r>
            <a:r>
              <a:rPr lang="ru-RU" b="1" dirty="0" err="1"/>
              <a:t>ризиком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застрахована </a:t>
            </a:r>
            <a:r>
              <a:rPr lang="ru-RU" b="1" dirty="0" err="1"/>
              <a:t>відповідальність</a:t>
            </a:r>
            <a:r>
              <a:rPr lang="ru-RU" b="1" dirty="0"/>
              <a:t> </a:t>
            </a:r>
            <a:r>
              <a:rPr lang="ru-RU" b="1" dirty="0" err="1"/>
              <a:t>власників</a:t>
            </a:r>
            <a:r>
              <a:rPr lang="ru-RU" b="1" dirty="0"/>
              <a:t> </a:t>
            </a:r>
            <a:r>
              <a:rPr lang="ru-RU" b="1" dirty="0" err="1"/>
              <a:t>наземних</a:t>
            </a:r>
            <a:r>
              <a:rPr lang="ru-RU" b="1" dirty="0"/>
              <a:t> </a:t>
            </a:r>
            <a:r>
              <a:rPr lang="ru-RU" b="1" dirty="0" err="1"/>
              <a:t>транспортних</a:t>
            </a:r>
            <a:r>
              <a:rPr lang="ru-RU" b="1" dirty="0"/>
              <a:t> </a:t>
            </a:r>
            <a:r>
              <a:rPr lang="ru-RU" b="1" dirty="0" err="1"/>
              <a:t>засобів</a:t>
            </a:r>
            <a:r>
              <a:rPr lang="ru-RU" b="1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інших</a:t>
            </a:r>
            <a:r>
              <a:rPr lang="ru-RU" dirty="0"/>
              <a:t> 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залізничний</a:t>
            </a:r>
            <a:r>
              <a:rPr lang="ru-RU" dirty="0"/>
              <a:t> транспорт),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обов’язкового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цивільно-правової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власників</a:t>
            </a:r>
            <a:r>
              <a:rPr lang="ru-RU" dirty="0"/>
              <a:t>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обов’язкового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цивільно-правової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власників</a:t>
            </a:r>
            <a:r>
              <a:rPr lang="ru-RU" dirty="0"/>
              <a:t>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за </a:t>
            </a:r>
            <a:r>
              <a:rPr lang="ru-RU" dirty="0" err="1"/>
              <a:t>умови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страхове</a:t>
            </a:r>
            <a:r>
              <a:rPr lang="ru-RU" dirty="0"/>
              <a:t> </a:t>
            </a:r>
            <a:r>
              <a:rPr lang="ru-RU" dirty="0" err="1"/>
              <a:t>покриття</a:t>
            </a:r>
            <a:r>
              <a:rPr lang="ru-RU" dirty="0"/>
              <a:t> за договором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інше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визначено</a:t>
            </a:r>
            <a:r>
              <a:rPr lang="ru-RU" dirty="0"/>
              <a:t> таким </a:t>
            </a:r>
            <a:r>
              <a:rPr lang="ru-RU" dirty="0" err="1"/>
              <a:t>законодавством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2611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" y="540204"/>
            <a:ext cx="943304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/>
              <a:t>Ризик</a:t>
            </a:r>
            <a:r>
              <a:rPr lang="ru-RU" sz="1600" b="1" dirty="0"/>
              <a:t> </a:t>
            </a:r>
            <a:r>
              <a:rPr lang="ru-RU" sz="1600" b="1" dirty="0" err="1"/>
              <a:t>класу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10, </a:t>
            </a:r>
            <a:r>
              <a:rPr lang="uk-UA" sz="1600" b="1" dirty="0"/>
              <a:t>в частині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</a:t>
            </a:r>
            <a:r>
              <a:rPr lang="ru-RU" sz="1600" b="1" dirty="0" err="1"/>
              <a:t>відповідальності</a:t>
            </a:r>
            <a:r>
              <a:rPr lang="ru-RU" sz="1600" b="1" dirty="0"/>
              <a:t> </a:t>
            </a:r>
            <a:r>
              <a:rPr lang="ru-RU" sz="1600" b="1" dirty="0" err="1"/>
              <a:t>під</a:t>
            </a:r>
            <a:r>
              <a:rPr lang="ru-RU" sz="1600" b="1" dirty="0"/>
              <a:t> час </a:t>
            </a:r>
            <a:r>
              <a:rPr lang="ru-RU" sz="1600" b="1" dirty="0" err="1"/>
              <a:t>перевезень</a:t>
            </a:r>
            <a:r>
              <a:rPr lang="ru-RU" sz="1600" b="1" dirty="0"/>
              <a:t> </a:t>
            </a:r>
            <a:r>
              <a:rPr lang="ru-RU" sz="1600" b="1" dirty="0" err="1"/>
              <a:t>наземним</a:t>
            </a:r>
            <a:r>
              <a:rPr lang="ru-RU" sz="1600" b="1" dirty="0"/>
              <a:t> </a:t>
            </a:r>
            <a:r>
              <a:rPr lang="ru-RU" sz="1600" b="1" dirty="0" err="1"/>
              <a:t>транспортним</a:t>
            </a:r>
            <a:r>
              <a:rPr lang="ru-RU" sz="1600" b="1" dirty="0"/>
              <a:t> </a:t>
            </a:r>
            <a:r>
              <a:rPr lang="ru-RU" sz="1600" b="1" dirty="0" err="1"/>
              <a:t>засобом</a:t>
            </a:r>
            <a:r>
              <a:rPr lang="ru-RU" sz="1600" b="1" dirty="0"/>
              <a:t> (</a:t>
            </a:r>
            <a:r>
              <a:rPr lang="ru-RU" sz="1600" b="1" dirty="0" err="1"/>
              <a:t>уключаючи</a:t>
            </a:r>
            <a:r>
              <a:rPr lang="ru-RU" sz="1600" b="1" dirty="0"/>
              <a:t> </a:t>
            </a:r>
            <a:r>
              <a:rPr lang="ru-RU" sz="1600" b="1" dirty="0" err="1"/>
              <a:t>залізничний</a:t>
            </a:r>
            <a:r>
              <a:rPr lang="ru-RU" sz="1600" b="1" dirty="0"/>
              <a:t> транспорт) </a:t>
            </a:r>
            <a:r>
              <a:rPr lang="ru-RU" sz="1600" b="1" dirty="0" err="1"/>
              <a:t>характеризується</a:t>
            </a:r>
            <a:r>
              <a:rPr lang="ru-RU" sz="1600" dirty="0"/>
              <a:t> </a:t>
            </a:r>
            <a:r>
              <a:rPr lang="ru-RU" sz="1600" dirty="0" err="1"/>
              <a:t>обов’язком</a:t>
            </a:r>
            <a:r>
              <a:rPr lang="ru-RU" sz="1600" dirty="0"/>
              <a:t> страховика за </a:t>
            </a:r>
            <a:r>
              <a:rPr lang="ru-RU" sz="1600" dirty="0" err="1"/>
              <a:t>визначену</a:t>
            </a:r>
            <a:r>
              <a:rPr lang="ru-RU" sz="1600" dirty="0"/>
              <a:t>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 плату (</a:t>
            </a:r>
            <a:r>
              <a:rPr lang="ru-RU" sz="1600" dirty="0" err="1"/>
              <a:t>страхову</a:t>
            </a:r>
            <a:r>
              <a:rPr lang="ru-RU" sz="1600" dirty="0"/>
              <a:t> </a:t>
            </a:r>
            <a:r>
              <a:rPr lang="ru-RU" sz="1600" dirty="0" err="1"/>
              <a:t>премію</a:t>
            </a:r>
            <a:r>
              <a:rPr lang="ru-RU" sz="1600" dirty="0"/>
              <a:t>) </a:t>
            </a:r>
            <a:r>
              <a:rPr lang="ru-RU" sz="1600" dirty="0" err="1"/>
              <a:t>здійснити</a:t>
            </a:r>
            <a:r>
              <a:rPr lang="ru-RU" sz="1600" dirty="0"/>
              <a:t> </a:t>
            </a:r>
            <a:r>
              <a:rPr lang="ru-RU" sz="1600" dirty="0" err="1"/>
              <a:t>страхову</a:t>
            </a:r>
            <a:r>
              <a:rPr lang="ru-RU" sz="1600" dirty="0"/>
              <a:t> </a:t>
            </a:r>
            <a:r>
              <a:rPr lang="ru-RU" sz="1600" dirty="0" err="1"/>
              <a:t>виплату</a:t>
            </a:r>
            <a:r>
              <a:rPr lang="ru-RU" sz="1600" dirty="0"/>
              <a:t> </a:t>
            </a:r>
            <a:r>
              <a:rPr lang="ru-RU" sz="1600" dirty="0" err="1"/>
              <a:t>відповідно</a:t>
            </a:r>
            <a:r>
              <a:rPr lang="ru-RU" sz="1600" dirty="0"/>
              <a:t> до умов договору </a:t>
            </a:r>
            <a:r>
              <a:rPr lang="ru-RU" sz="1600" dirty="0" err="1"/>
              <a:t>страхування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законодавства</a:t>
            </a:r>
            <a:r>
              <a:rPr lang="ru-RU" sz="1600" dirty="0"/>
              <a:t> шляхом </a:t>
            </a:r>
            <a:r>
              <a:rPr lang="ru-RU" sz="1600" dirty="0" err="1"/>
              <a:t>відшкодування</a:t>
            </a:r>
            <a:r>
              <a:rPr lang="ru-RU" sz="1600" dirty="0"/>
              <a:t> </a:t>
            </a:r>
            <a:r>
              <a:rPr lang="ru-RU" sz="1600" dirty="0" err="1"/>
              <a:t>шкоди</a:t>
            </a:r>
            <a:r>
              <a:rPr lang="ru-RU" sz="1600" dirty="0"/>
              <a:t>, </a:t>
            </a:r>
            <a:r>
              <a:rPr lang="ru-RU" sz="1600" dirty="0" err="1"/>
              <a:t>заподіяної</a:t>
            </a:r>
            <a:r>
              <a:rPr lang="ru-RU" sz="1600" dirty="0"/>
              <a:t> особою, </a:t>
            </a:r>
            <a:r>
              <a:rPr lang="ru-RU" sz="1600" dirty="0" err="1"/>
              <a:t>відповідальність</a:t>
            </a:r>
            <a:r>
              <a:rPr lang="ru-RU" sz="1600" dirty="0"/>
              <a:t> </a:t>
            </a:r>
            <a:r>
              <a:rPr lang="ru-RU" sz="1600" dirty="0" err="1"/>
              <a:t>якої</a:t>
            </a:r>
            <a:r>
              <a:rPr lang="ru-RU" sz="1600" dirty="0"/>
              <a:t> застрахована, </a:t>
            </a:r>
            <a:r>
              <a:rPr lang="ru-RU" sz="1600" dirty="0" err="1"/>
              <a:t>потерпілій</a:t>
            </a:r>
            <a:r>
              <a:rPr lang="ru-RU" sz="1600" dirty="0"/>
              <a:t> </a:t>
            </a:r>
            <a:r>
              <a:rPr lang="ru-RU" sz="1600" dirty="0" err="1"/>
              <a:t>третій</a:t>
            </a:r>
            <a:r>
              <a:rPr lang="ru-RU" sz="1600" dirty="0"/>
              <a:t> </a:t>
            </a:r>
            <a:r>
              <a:rPr lang="ru-RU" sz="1600" dirty="0" err="1"/>
              <a:t>особі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майну </a:t>
            </a:r>
            <a:r>
              <a:rPr lang="ru-RU" sz="1600" dirty="0" err="1"/>
              <a:t>внаслідок</a:t>
            </a:r>
            <a:r>
              <a:rPr lang="ru-RU" sz="1600" dirty="0"/>
              <a:t> </a:t>
            </a:r>
            <a:r>
              <a:rPr lang="ru-RU" sz="1600" dirty="0" err="1"/>
              <a:t>настання</a:t>
            </a:r>
            <a:r>
              <a:rPr lang="ru-RU" sz="1600" dirty="0"/>
              <a:t> </a:t>
            </a:r>
            <a:r>
              <a:rPr lang="ru-RU" sz="1600" dirty="0" err="1"/>
              <a:t>події</a:t>
            </a:r>
            <a:r>
              <a:rPr lang="ru-RU" sz="1600" dirty="0"/>
              <a:t>, на </a:t>
            </a:r>
            <a:r>
              <a:rPr lang="ru-RU" sz="1600" dirty="0" err="1"/>
              <a:t>випадок</a:t>
            </a:r>
            <a:r>
              <a:rPr lang="ru-RU" sz="1600" dirty="0"/>
              <a:t> </a:t>
            </a:r>
            <a:r>
              <a:rPr lang="ru-RU" sz="1600" dirty="0" err="1"/>
              <a:t>виникнення</a:t>
            </a:r>
            <a:r>
              <a:rPr lang="ru-RU" sz="1600" dirty="0"/>
              <a:t> </a:t>
            </a:r>
            <a:r>
              <a:rPr lang="ru-RU" sz="1600" dirty="0" err="1"/>
              <a:t>якої</a:t>
            </a:r>
            <a:r>
              <a:rPr lang="ru-RU" sz="1600" dirty="0"/>
              <a:t> проводиться </a:t>
            </a:r>
            <a:r>
              <a:rPr lang="ru-RU" sz="1600" dirty="0" err="1"/>
              <a:t>страхування</a:t>
            </a:r>
            <a:r>
              <a:rPr lang="ru-RU" sz="1600" dirty="0"/>
              <a:t> (страхового </a:t>
            </a:r>
            <a:r>
              <a:rPr lang="ru-RU" sz="1600" dirty="0" err="1"/>
              <a:t>ризику</a:t>
            </a:r>
            <a:r>
              <a:rPr lang="ru-RU" sz="1600" dirty="0"/>
              <a:t>), </a:t>
            </a:r>
            <a:r>
              <a:rPr lang="ru-RU" sz="1600" dirty="0" err="1"/>
              <a:t>під</a:t>
            </a:r>
            <a:r>
              <a:rPr lang="ru-RU" sz="1600" dirty="0"/>
              <a:t> час </a:t>
            </a:r>
            <a:r>
              <a:rPr lang="ru-RU" sz="1600" dirty="0" err="1"/>
              <a:t>здійснення</a:t>
            </a:r>
            <a:r>
              <a:rPr lang="ru-RU" sz="1600" dirty="0"/>
              <a:t> </a:t>
            </a:r>
            <a:r>
              <a:rPr lang="ru-RU" sz="1600" dirty="0" err="1"/>
              <a:t>перевезень</a:t>
            </a:r>
            <a:r>
              <a:rPr lang="ru-RU" sz="1600" dirty="0"/>
              <a:t> </a:t>
            </a:r>
            <a:r>
              <a:rPr lang="ru-RU" sz="1600" dirty="0" err="1"/>
              <a:t>наземним</a:t>
            </a:r>
            <a:r>
              <a:rPr lang="ru-RU" sz="1600" dirty="0"/>
              <a:t> </a:t>
            </a:r>
            <a:r>
              <a:rPr lang="ru-RU" sz="1600" dirty="0" err="1"/>
              <a:t>транспортним</a:t>
            </a:r>
            <a:r>
              <a:rPr lang="ru-RU" sz="1600" dirty="0"/>
              <a:t> </a:t>
            </a:r>
            <a:r>
              <a:rPr lang="ru-RU" sz="1600" dirty="0" err="1"/>
              <a:t>засобом</a:t>
            </a:r>
            <a:r>
              <a:rPr lang="ru-RU" sz="1600" dirty="0"/>
              <a:t> (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залізничний</a:t>
            </a:r>
            <a:r>
              <a:rPr lang="ru-RU" sz="1600" dirty="0"/>
              <a:t> транспорт).</a:t>
            </a:r>
          </a:p>
          <a:p>
            <a:r>
              <a:rPr lang="ru-RU" sz="1600" b="1" dirty="0"/>
              <a:t>За </a:t>
            </a:r>
            <a:r>
              <a:rPr lang="ru-RU" sz="1600" b="1" dirty="0" err="1"/>
              <a:t>ризиком</a:t>
            </a:r>
            <a:r>
              <a:rPr lang="ru-RU" sz="1600" b="1" dirty="0"/>
              <a:t> «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</a:t>
            </a:r>
            <a:r>
              <a:rPr lang="ru-RU" sz="1600" b="1" dirty="0" err="1"/>
              <a:t>відповідальності</a:t>
            </a:r>
            <a:r>
              <a:rPr lang="ru-RU" sz="1600" b="1" dirty="0"/>
              <a:t> </a:t>
            </a:r>
            <a:r>
              <a:rPr lang="ru-RU" sz="1600" b="1" dirty="0" err="1"/>
              <a:t>під</a:t>
            </a:r>
            <a:r>
              <a:rPr lang="ru-RU" sz="1600" b="1" dirty="0"/>
              <a:t> час </a:t>
            </a:r>
            <a:r>
              <a:rPr lang="ru-RU" sz="1600" b="1" dirty="0" err="1"/>
              <a:t>перевезень</a:t>
            </a:r>
            <a:r>
              <a:rPr lang="ru-RU" sz="1600" b="1" dirty="0"/>
              <a:t> </a:t>
            </a:r>
            <a:r>
              <a:rPr lang="ru-RU" sz="1600" b="1" dirty="0" err="1"/>
              <a:t>наземним</a:t>
            </a:r>
            <a:r>
              <a:rPr lang="ru-RU" sz="1600" b="1" dirty="0"/>
              <a:t> </a:t>
            </a:r>
            <a:r>
              <a:rPr lang="ru-RU" sz="1600" b="1" dirty="0" err="1"/>
              <a:t>транспортним</a:t>
            </a:r>
            <a:r>
              <a:rPr lang="ru-RU" sz="1600" b="1" dirty="0"/>
              <a:t> </a:t>
            </a:r>
            <a:r>
              <a:rPr lang="ru-RU" sz="1600" b="1" dirty="0" err="1"/>
              <a:t>засобом</a:t>
            </a:r>
            <a:r>
              <a:rPr lang="ru-RU" sz="1600" b="1" dirty="0"/>
              <a:t> (</a:t>
            </a:r>
            <a:r>
              <a:rPr lang="ru-RU" sz="1600" b="1" dirty="0" err="1"/>
              <a:t>уключаючи</a:t>
            </a:r>
            <a:r>
              <a:rPr lang="ru-RU" sz="1600" b="1" dirty="0"/>
              <a:t> </a:t>
            </a:r>
            <a:r>
              <a:rPr lang="ru-RU" sz="1600" b="1" dirty="0" err="1"/>
              <a:t>залізничний</a:t>
            </a:r>
            <a:r>
              <a:rPr lang="ru-RU" sz="1600" b="1" dirty="0"/>
              <a:t> транспорт)» </a:t>
            </a:r>
            <a:r>
              <a:rPr lang="ru-RU" sz="1600" b="1" dirty="0" err="1"/>
              <a:t>може</a:t>
            </a:r>
            <a:r>
              <a:rPr lang="ru-RU" sz="1600" b="1" dirty="0"/>
              <a:t> бути застрахована </a:t>
            </a:r>
            <a:r>
              <a:rPr lang="ru-RU" sz="1600" b="1" dirty="0" err="1"/>
              <a:t>відповідальність</a:t>
            </a:r>
            <a:r>
              <a:rPr lang="ru-RU" sz="1600" b="1" dirty="0"/>
              <a:t> </a:t>
            </a:r>
            <a:r>
              <a:rPr lang="ru-RU" sz="1600" b="1" dirty="0" err="1"/>
              <a:t>під</a:t>
            </a:r>
            <a:r>
              <a:rPr lang="ru-RU" sz="1600" b="1" dirty="0"/>
              <a:t> час </a:t>
            </a:r>
            <a:r>
              <a:rPr lang="ru-RU" sz="1600" b="1" dirty="0" err="1"/>
              <a:t>перевезень</a:t>
            </a:r>
            <a:r>
              <a:rPr lang="ru-RU" sz="1600" b="1" dirty="0"/>
              <a:t>, </a:t>
            </a:r>
            <a:r>
              <a:rPr lang="ru-RU" sz="1600" b="1" dirty="0" err="1"/>
              <a:t>уключаючи</a:t>
            </a:r>
            <a:r>
              <a:rPr lang="ru-RU" sz="1600" b="1" dirty="0"/>
              <a:t> </a:t>
            </a:r>
            <a:r>
              <a:rPr lang="ru-RU" sz="1600" b="1" dirty="0" err="1"/>
              <a:t>відповідальність</a:t>
            </a:r>
            <a:r>
              <a:rPr lang="ru-RU" sz="1600" b="1" dirty="0"/>
              <a:t>:</a:t>
            </a:r>
          </a:p>
          <a:p>
            <a:r>
              <a:rPr lang="ru-RU" sz="1600" dirty="0"/>
              <a:t>1) </a:t>
            </a:r>
            <a:r>
              <a:rPr lang="ru-RU" sz="1600" dirty="0" err="1"/>
              <a:t>перевізника</a:t>
            </a:r>
            <a:r>
              <a:rPr lang="ru-RU" sz="1600" dirty="0"/>
              <a:t>, </a:t>
            </a:r>
            <a:r>
              <a:rPr lang="ru-RU" sz="1600" dirty="0" err="1"/>
              <a:t>який</a:t>
            </a:r>
            <a:r>
              <a:rPr lang="ru-RU" sz="1600" dirty="0"/>
              <a:t> </a:t>
            </a:r>
            <a:r>
              <a:rPr lang="ru-RU" sz="1600" dirty="0" err="1"/>
              <a:t>здійснює</a:t>
            </a:r>
            <a:r>
              <a:rPr lang="ru-RU" sz="1600" dirty="0"/>
              <a:t> </a:t>
            </a:r>
            <a:r>
              <a:rPr lang="ru-RU" sz="1600" dirty="0" err="1"/>
              <a:t>перевезення</a:t>
            </a:r>
            <a:r>
              <a:rPr lang="ru-RU" sz="1600" dirty="0"/>
              <a:t> </a:t>
            </a:r>
            <a:r>
              <a:rPr lang="ru-RU" sz="1600" dirty="0" err="1"/>
              <a:t>вантажу</a:t>
            </a:r>
            <a:r>
              <a:rPr lang="ru-RU" sz="1600" dirty="0"/>
              <a:t>, </a:t>
            </a:r>
            <a:r>
              <a:rPr lang="ru-RU" sz="1600" dirty="0" err="1"/>
              <a:t>вантажобагажу</a:t>
            </a:r>
            <a:r>
              <a:rPr lang="ru-RU" sz="1600" dirty="0"/>
              <a:t>, </a:t>
            </a:r>
            <a:r>
              <a:rPr lang="ru-RU" sz="1600" dirty="0" err="1"/>
              <a:t>пасажирів</a:t>
            </a:r>
            <a:r>
              <a:rPr lang="ru-RU" sz="1600" dirty="0"/>
              <a:t>, багажу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пошти</a:t>
            </a:r>
            <a:endParaRPr lang="ru-RU" sz="1600" dirty="0"/>
          </a:p>
          <a:p>
            <a:r>
              <a:rPr lang="ru-RU" sz="1600" dirty="0" err="1"/>
              <a:t>наземними</a:t>
            </a:r>
            <a:r>
              <a:rPr lang="ru-RU" sz="1600" dirty="0"/>
              <a:t> </a:t>
            </a:r>
            <a:r>
              <a:rPr lang="ru-RU" sz="1600" dirty="0" err="1"/>
              <a:t>транспортними</a:t>
            </a:r>
            <a:r>
              <a:rPr lang="ru-RU" sz="1600" dirty="0"/>
              <a:t> </a:t>
            </a:r>
            <a:r>
              <a:rPr lang="ru-RU" sz="1600" dirty="0" err="1"/>
              <a:t>засобами</a:t>
            </a:r>
            <a:r>
              <a:rPr lang="ru-RU" sz="1600" dirty="0"/>
              <a:t> (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залізничний</a:t>
            </a:r>
            <a:r>
              <a:rPr lang="ru-RU" sz="1600" dirty="0"/>
              <a:t> транспорт);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суб’єкта</a:t>
            </a:r>
            <a:r>
              <a:rPr lang="ru-RU" sz="1600" dirty="0"/>
              <a:t> </a:t>
            </a:r>
            <a:r>
              <a:rPr lang="ru-RU" sz="1600" dirty="0" err="1"/>
              <a:t>перевезення</a:t>
            </a:r>
            <a:r>
              <a:rPr lang="ru-RU" sz="1600" dirty="0"/>
              <a:t> </a:t>
            </a:r>
            <a:r>
              <a:rPr lang="ru-RU" sz="1600" dirty="0" err="1"/>
              <a:t>небезпечних</a:t>
            </a:r>
            <a:r>
              <a:rPr lang="ru-RU" sz="1600" dirty="0"/>
              <a:t> </a:t>
            </a:r>
            <a:r>
              <a:rPr lang="ru-RU" sz="1600" dirty="0" err="1"/>
              <a:t>вантажів</a:t>
            </a:r>
            <a:r>
              <a:rPr lang="ru-RU" sz="1600" dirty="0"/>
              <a:t> </a:t>
            </a:r>
            <a:r>
              <a:rPr lang="ru-RU" sz="1600" dirty="0" err="1"/>
              <a:t>наземним</a:t>
            </a:r>
            <a:r>
              <a:rPr lang="ru-RU" sz="1600" dirty="0"/>
              <a:t> </a:t>
            </a:r>
            <a:r>
              <a:rPr lang="ru-RU" sz="1600" dirty="0" err="1"/>
              <a:t>транспортним</a:t>
            </a:r>
            <a:r>
              <a:rPr lang="ru-RU" sz="1600" dirty="0"/>
              <a:t> </a:t>
            </a:r>
            <a:r>
              <a:rPr lang="ru-RU" sz="1600" dirty="0" err="1"/>
              <a:t>засобом</a:t>
            </a:r>
            <a:r>
              <a:rPr lang="ru-RU" sz="1600" dirty="0"/>
              <a:t> (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залізничний</a:t>
            </a:r>
            <a:endParaRPr lang="ru-RU" sz="1600" dirty="0"/>
          </a:p>
          <a:p>
            <a:r>
              <a:rPr lang="ru-RU" sz="1600" dirty="0"/>
              <a:t>транспорт).</a:t>
            </a:r>
          </a:p>
          <a:p>
            <a:r>
              <a:rPr lang="ru-RU" sz="1600" dirty="0"/>
              <a:t>При </a:t>
            </a:r>
            <a:r>
              <a:rPr lang="ru-RU" sz="1600" dirty="0" err="1"/>
              <a:t>цьому</a:t>
            </a:r>
            <a:r>
              <a:rPr lang="ru-RU" sz="1600" dirty="0"/>
              <a:t>, за </a:t>
            </a:r>
            <a:r>
              <a:rPr lang="ru-RU" sz="1600" dirty="0" err="1"/>
              <a:t>цим</a:t>
            </a:r>
            <a:r>
              <a:rPr lang="ru-RU" sz="1600" dirty="0"/>
              <a:t> </a:t>
            </a:r>
            <a:r>
              <a:rPr lang="ru-RU" sz="1600" dirty="0" err="1"/>
              <a:t>ризиком</a:t>
            </a:r>
            <a:r>
              <a:rPr lang="ru-RU" sz="1600" dirty="0"/>
              <a:t> </a:t>
            </a:r>
            <a:r>
              <a:rPr lang="ru-RU" sz="1600" dirty="0" err="1"/>
              <a:t>класу</a:t>
            </a:r>
            <a:r>
              <a:rPr lang="ru-RU" sz="1600" dirty="0"/>
              <a:t> не </a:t>
            </a:r>
            <a:r>
              <a:rPr lang="ru-RU" sz="1600" dirty="0" err="1"/>
              <a:t>може</a:t>
            </a:r>
            <a:r>
              <a:rPr lang="ru-RU" sz="1600" dirty="0"/>
              <a:t> бути застрахована </a:t>
            </a:r>
            <a:r>
              <a:rPr lang="ru-RU" sz="1600" dirty="0" err="1"/>
              <a:t>відповідальність</a:t>
            </a:r>
            <a:r>
              <a:rPr lang="ru-RU" sz="1600" dirty="0"/>
              <a:t>, яка </a:t>
            </a:r>
            <a:r>
              <a:rPr lang="ru-RU" sz="1600" dirty="0" err="1"/>
              <a:t>виникає</a:t>
            </a:r>
            <a:r>
              <a:rPr lang="ru-RU" sz="1600" dirty="0"/>
              <a:t> </a:t>
            </a:r>
            <a:r>
              <a:rPr lang="ru-RU" sz="1600" dirty="0" err="1"/>
              <a:t>внаслідок</a:t>
            </a:r>
            <a:endParaRPr lang="ru-RU" sz="1600" dirty="0"/>
          </a:p>
          <a:p>
            <a:r>
              <a:rPr lang="ru-RU" sz="1600" dirty="0" err="1"/>
              <a:t>використання</a:t>
            </a:r>
            <a:r>
              <a:rPr lang="ru-RU" sz="1600" dirty="0"/>
              <a:t> наземного транспортного </a:t>
            </a:r>
            <a:r>
              <a:rPr lang="ru-RU" sz="1600" dirty="0" err="1"/>
              <a:t>засобу</a:t>
            </a:r>
            <a:r>
              <a:rPr lang="ru-RU" sz="1600" dirty="0"/>
              <a:t>, </a:t>
            </a:r>
            <a:r>
              <a:rPr lang="ru-RU" sz="1600" dirty="0" err="1"/>
              <a:t>передбачена</a:t>
            </a:r>
            <a:r>
              <a:rPr lang="ru-RU" sz="1600" dirty="0"/>
              <a:t> першим та другим 10 </a:t>
            </a:r>
            <a:r>
              <a:rPr lang="ru-RU" sz="1600" dirty="0" err="1"/>
              <a:t>класу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.</a:t>
            </a:r>
          </a:p>
          <a:p>
            <a:r>
              <a:rPr lang="ru-RU" sz="1600" b="1" dirty="0" err="1">
                <a:solidFill>
                  <a:srgbClr val="C00000"/>
                </a:solidFill>
              </a:rPr>
              <a:t>Загалом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клас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1600" b="1" dirty="0">
                <a:solidFill>
                  <a:srgbClr val="C00000"/>
                </a:solidFill>
              </a:rPr>
              <a:t> 10 не </a:t>
            </a:r>
            <a:r>
              <a:rPr lang="ru-RU" sz="1600" b="1" dirty="0" err="1">
                <a:solidFill>
                  <a:srgbClr val="C00000"/>
                </a:solidFill>
              </a:rPr>
              <a:t>включає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1600" b="1" dirty="0">
                <a:solidFill>
                  <a:srgbClr val="C00000"/>
                </a:solidFill>
              </a:rPr>
              <a:t>:</a:t>
            </a:r>
          </a:p>
          <a:p>
            <a:r>
              <a:rPr lang="ru-RU" sz="1600" dirty="0"/>
              <a:t>1) </a:t>
            </a:r>
            <a:r>
              <a:rPr lang="ru-RU" sz="1600" dirty="0" err="1"/>
              <a:t>відповідальності</a:t>
            </a:r>
            <a:r>
              <a:rPr lang="ru-RU" sz="1600" dirty="0"/>
              <a:t>, яка </a:t>
            </a:r>
            <a:r>
              <a:rPr lang="ru-RU" sz="1600" dirty="0" err="1"/>
              <a:t>виникає</a:t>
            </a:r>
            <a:r>
              <a:rPr lang="ru-RU" sz="1600" dirty="0"/>
              <a:t> </a:t>
            </a:r>
            <a:r>
              <a:rPr lang="ru-RU" sz="1600" dirty="0" err="1"/>
              <a:t>внаслідок</a:t>
            </a:r>
            <a:r>
              <a:rPr lang="ru-RU" sz="1600" dirty="0"/>
              <a:t> </a:t>
            </a:r>
            <a:r>
              <a:rPr lang="ru-RU" sz="1600" dirty="0" err="1"/>
              <a:t>використання</a:t>
            </a:r>
            <a:r>
              <a:rPr lang="ru-RU" sz="1600" dirty="0"/>
              <a:t> </a:t>
            </a:r>
            <a:r>
              <a:rPr lang="ru-RU" sz="1600" dirty="0" err="1"/>
              <a:t>повітряного</a:t>
            </a:r>
            <a:r>
              <a:rPr lang="ru-RU" sz="1600" dirty="0"/>
              <a:t> судна (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відповідальність</a:t>
            </a:r>
            <a:endParaRPr lang="ru-RU" sz="1600" dirty="0"/>
          </a:p>
          <a:p>
            <a:r>
              <a:rPr lang="ru-RU" sz="1600" dirty="0" err="1"/>
              <a:t>перевізника</a:t>
            </a:r>
            <a:r>
              <a:rPr lang="ru-RU" sz="1600" dirty="0"/>
              <a:t>), </a:t>
            </a:r>
            <a:r>
              <a:rPr lang="ru-RU" sz="1600" dirty="0" err="1"/>
              <a:t>передбаченої</a:t>
            </a:r>
            <a:r>
              <a:rPr lang="ru-RU" sz="1600" dirty="0"/>
              <a:t>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11;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відповідальності</a:t>
            </a:r>
            <a:r>
              <a:rPr lang="ru-RU" sz="1600" dirty="0"/>
              <a:t>, яка </a:t>
            </a:r>
            <a:r>
              <a:rPr lang="ru-RU" sz="1600" dirty="0" err="1"/>
              <a:t>виникає</a:t>
            </a:r>
            <a:r>
              <a:rPr lang="ru-RU" sz="1600" dirty="0"/>
              <a:t> </a:t>
            </a:r>
            <a:r>
              <a:rPr lang="ru-RU" sz="1600" dirty="0" err="1"/>
              <a:t>внаслідок</a:t>
            </a:r>
            <a:r>
              <a:rPr lang="ru-RU" sz="1600" dirty="0"/>
              <a:t> </a:t>
            </a:r>
            <a:r>
              <a:rPr lang="ru-RU" sz="1600" dirty="0" err="1"/>
              <a:t>використання</a:t>
            </a:r>
            <a:r>
              <a:rPr lang="ru-RU" sz="1600" dirty="0"/>
              <a:t> водного судна (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відповідальність</a:t>
            </a:r>
            <a:endParaRPr lang="ru-RU" sz="1600" dirty="0"/>
          </a:p>
          <a:p>
            <a:r>
              <a:rPr lang="ru-RU" sz="1600" dirty="0" err="1"/>
              <a:t>перевізника</a:t>
            </a:r>
            <a:r>
              <a:rPr lang="ru-RU" sz="1600" dirty="0"/>
              <a:t>), </a:t>
            </a:r>
            <a:r>
              <a:rPr lang="ru-RU" sz="1600" dirty="0" err="1"/>
              <a:t>передбаченої</a:t>
            </a:r>
            <a:r>
              <a:rPr lang="ru-RU" sz="1600" dirty="0"/>
              <a:t>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12;</a:t>
            </a:r>
          </a:p>
          <a:p>
            <a:r>
              <a:rPr lang="ru-RU" sz="1600" dirty="0"/>
              <a:t>3) </a:t>
            </a:r>
            <a:r>
              <a:rPr lang="ru-RU" sz="1600" dirty="0" err="1"/>
              <a:t>відповідальності</a:t>
            </a:r>
            <a:r>
              <a:rPr lang="ru-RU" sz="1600" dirty="0"/>
              <a:t>, </a:t>
            </a:r>
            <a:r>
              <a:rPr lang="ru-RU" sz="1600" dirty="0" err="1"/>
              <a:t>передбаченої</a:t>
            </a:r>
            <a:r>
              <a:rPr lang="ru-RU" sz="1600" dirty="0"/>
              <a:t>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13;</a:t>
            </a:r>
          </a:p>
          <a:p>
            <a:r>
              <a:rPr lang="ru-RU" sz="1600" dirty="0"/>
              <a:t>4) </a:t>
            </a:r>
            <a:r>
              <a:rPr lang="ru-RU" sz="1600" dirty="0" err="1"/>
              <a:t>судових</a:t>
            </a:r>
            <a:r>
              <a:rPr lang="ru-RU" sz="1600" dirty="0"/>
              <a:t> </a:t>
            </a:r>
            <a:r>
              <a:rPr lang="ru-RU" sz="1600" dirty="0" err="1"/>
              <a:t>витрат</a:t>
            </a:r>
            <a:r>
              <a:rPr lang="ru-RU" sz="1600" dirty="0"/>
              <a:t>, </a:t>
            </a:r>
            <a:r>
              <a:rPr lang="ru-RU" sz="1600" dirty="0" err="1"/>
              <a:t>передбачених</a:t>
            </a:r>
            <a:r>
              <a:rPr lang="ru-RU" sz="1600" dirty="0"/>
              <a:t>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17.</a:t>
            </a:r>
          </a:p>
        </p:txBody>
      </p:sp>
    </p:spTree>
    <p:extLst>
      <p:ext uri="{BB962C8B-B14F-4D97-AF65-F5344CB8AC3E}">
        <p14:creationId xmlns:p14="http://schemas.microsoft.com/office/powerpoint/2010/main" val="30726113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0512" y="692696"/>
            <a:ext cx="910901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/>
              <a:t>Клас</a:t>
            </a:r>
            <a:r>
              <a:rPr lang="ru-RU" sz="2000" b="1" dirty="0"/>
              <a:t>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11 “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відповідальності</a:t>
            </a:r>
            <a:r>
              <a:rPr lang="ru-RU" sz="2000" b="1" dirty="0"/>
              <a:t>, яка </a:t>
            </a:r>
            <a:r>
              <a:rPr lang="ru-RU" sz="2000" b="1" dirty="0" err="1"/>
              <a:t>виникає</a:t>
            </a:r>
            <a:r>
              <a:rPr lang="ru-RU" sz="2000" b="1" dirty="0"/>
              <a:t> </a:t>
            </a:r>
            <a:r>
              <a:rPr lang="ru-RU" sz="2000" b="1" dirty="0" err="1"/>
              <a:t>внаслідок</a:t>
            </a:r>
            <a:endParaRPr lang="ru-RU" sz="2000" b="1" dirty="0"/>
          </a:p>
          <a:p>
            <a:r>
              <a:rPr lang="ru-RU" sz="2000" b="1" dirty="0" err="1"/>
              <a:t>використання</a:t>
            </a:r>
            <a:r>
              <a:rPr lang="ru-RU" sz="2000" b="1" dirty="0"/>
              <a:t> </a:t>
            </a:r>
            <a:r>
              <a:rPr lang="ru-RU" sz="2000" b="1" dirty="0" err="1"/>
              <a:t>повітряного</a:t>
            </a:r>
            <a:r>
              <a:rPr lang="ru-RU" sz="2000" b="1" dirty="0"/>
              <a:t> судна (у тому </a:t>
            </a:r>
            <a:r>
              <a:rPr lang="ru-RU" sz="2000" b="1" dirty="0" err="1"/>
              <a:t>числі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відповідальності</a:t>
            </a:r>
            <a:r>
              <a:rPr lang="ru-RU" sz="2000" b="1" dirty="0"/>
              <a:t> </a:t>
            </a:r>
            <a:r>
              <a:rPr lang="ru-RU" sz="2000" b="1" dirty="0" err="1"/>
              <a:t>перевізника</a:t>
            </a:r>
            <a:r>
              <a:rPr lang="ru-RU" sz="2000" b="1" dirty="0"/>
              <a:t>)”</a:t>
            </a:r>
          </a:p>
          <a:p>
            <a:endParaRPr lang="ru-RU" sz="2000" b="1" dirty="0"/>
          </a:p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11, </a:t>
            </a:r>
            <a:r>
              <a:rPr lang="ru-RU" b="1" dirty="0" err="1"/>
              <a:t>включає</a:t>
            </a:r>
            <a:r>
              <a:rPr lang="ru-RU" b="1" dirty="0"/>
              <a:t> </a:t>
            </a:r>
            <a:r>
              <a:rPr lang="ru-RU" b="1" dirty="0" err="1"/>
              <a:t>такі</a:t>
            </a:r>
            <a:r>
              <a:rPr lang="ru-RU" b="1" dirty="0"/>
              <a:t> </a:t>
            </a:r>
            <a:r>
              <a:rPr lang="ru-RU" b="1" dirty="0" err="1"/>
              <a:t>ризики</a:t>
            </a:r>
            <a:r>
              <a:rPr lang="ru-RU" b="1" dirty="0"/>
              <a:t> в межах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</a:t>
            </a:r>
          </a:p>
          <a:p>
            <a:r>
              <a:rPr lang="ru-RU" dirty="0" err="1"/>
              <a:t>повітряного</a:t>
            </a:r>
            <a:r>
              <a:rPr lang="ru-RU" dirty="0"/>
              <a:t> судна;</a:t>
            </a:r>
          </a:p>
          <a:p>
            <a:r>
              <a:rPr lang="ru-RU" dirty="0"/>
              <a:t>2)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/>
              <a:t>повітряним</a:t>
            </a:r>
            <a:r>
              <a:rPr lang="ru-RU" dirty="0"/>
              <a:t> судном.</a:t>
            </a:r>
          </a:p>
          <a:p>
            <a:endParaRPr lang="ru-RU" dirty="0"/>
          </a:p>
          <a:p>
            <a:r>
              <a:rPr lang="ru-RU" b="1" dirty="0" err="1"/>
              <a:t>Ризик</a:t>
            </a:r>
            <a:r>
              <a:rPr lang="ru-RU" b="1" dirty="0"/>
              <a:t> «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, яка </a:t>
            </a:r>
            <a:r>
              <a:rPr lang="ru-RU" b="1" dirty="0" err="1"/>
              <a:t>виникає</a:t>
            </a:r>
            <a:r>
              <a:rPr lang="ru-RU" b="1" dirty="0"/>
              <a:t> </a:t>
            </a:r>
            <a:r>
              <a:rPr lang="ru-RU" b="1" dirty="0" err="1"/>
              <a:t>внаслідок</a:t>
            </a:r>
            <a:r>
              <a:rPr lang="ru-RU" b="1" dirty="0"/>
              <a:t> </a:t>
            </a:r>
            <a:r>
              <a:rPr lang="ru-RU" b="1" dirty="0" err="1"/>
              <a:t>використання</a:t>
            </a:r>
            <a:r>
              <a:rPr lang="ru-RU" b="1" dirty="0"/>
              <a:t> (</a:t>
            </a:r>
            <a:r>
              <a:rPr lang="ru-RU" b="1" dirty="0" err="1"/>
              <a:t>експлуатації</a:t>
            </a:r>
            <a:r>
              <a:rPr lang="ru-RU" b="1" dirty="0"/>
              <a:t>) </a:t>
            </a:r>
            <a:r>
              <a:rPr lang="ru-RU" b="1" dirty="0" err="1"/>
              <a:t>повітряного</a:t>
            </a:r>
            <a:r>
              <a:rPr lang="ru-RU" b="1" dirty="0"/>
              <a:t> судна»,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endParaRPr lang="ru-RU" dirty="0"/>
          </a:p>
          <a:p>
            <a:r>
              <a:rPr lang="ru-RU" dirty="0"/>
              <a:t>(страхового </a:t>
            </a:r>
            <a:r>
              <a:rPr lang="ru-RU" dirty="0" err="1"/>
              <a:t>ризику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 </a:t>
            </a:r>
            <a:r>
              <a:rPr lang="ru-RU" dirty="0" err="1"/>
              <a:t>зазначеного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endParaRPr lang="ru-RU" dirty="0"/>
          </a:p>
          <a:p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повітряного</a:t>
            </a:r>
            <a:r>
              <a:rPr lang="ru-RU" dirty="0"/>
              <a:t> судна.</a:t>
            </a:r>
          </a:p>
        </p:txBody>
      </p:sp>
    </p:spTree>
    <p:extLst>
      <p:ext uri="{BB962C8B-B14F-4D97-AF65-F5344CB8AC3E}">
        <p14:creationId xmlns:p14="http://schemas.microsoft.com/office/powerpoint/2010/main" val="30726113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4488" y="541212"/>
            <a:ext cx="9001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Ризик</a:t>
            </a:r>
            <a:r>
              <a:rPr lang="ru-RU" b="1" dirty="0"/>
              <a:t> «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перевезень</a:t>
            </a:r>
            <a:r>
              <a:rPr lang="ru-RU" b="1" dirty="0"/>
              <a:t> </a:t>
            </a:r>
            <a:r>
              <a:rPr lang="ru-RU" b="1" dirty="0" err="1"/>
              <a:t>повітряним</a:t>
            </a:r>
            <a:r>
              <a:rPr lang="ru-RU" b="1" dirty="0"/>
              <a:t> судном»,</a:t>
            </a:r>
          </a:p>
          <a:p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</a:t>
            </a:r>
          </a:p>
          <a:p>
            <a:r>
              <a:rPr lang="ru-RU" dirty="0"/>
              <a:t>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endParaRPr lang="ru-RU" dirty="0"/>
          </a:p>
          <a:p>
            <a:r>
              <a:rPr lang="ru-RU" dirty="0"/>
              <a:t>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endParaRPr lang="ru-RU" dirty="0"/>
          </a:p>
          <a:p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</a:t>
            </a:r>
          </a:p>
          <a:p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 </a:t>
            </a:r>
            <a:r>
              <a:rPr lang="ru-RU" dirty="0" err="1"/>
              <a:t>ризику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</a:t>
            </a:r>
          </a:p>
          <a:p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/>
              <a:t>повітряним</a:t>
            </a:r>
            <a:r>
              <a:rPr lang="ru-RU" dirty="0"/>
              <a:t> судном. </a:t>
            </a:r>
          </a:p>
          <a:p>
            <a:r>
              <a:rPr lang="ru-RU" b="1" dirty="0"/>
              <a:t>За </a:t>
            </a:r>
            <a:r>
              <a:rPr lang="ru-RU" b="1" dirty="0" err="1"/>
              <a:t>цим</a:t>
            </a:r>
            <a:r>
              <a:rPr lang="ru-RU" b="1" dirty="0"/>
              <a:t> </a:t>
            </a:r>
            <a:r>
              <a:rPr lang="ru-RU" b="1" dirty="0" err="1"/>
              <a:t>ризиком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застрахована </a:t>
            </a:r>
            <a:r>
              <a:rPr lang="ru-RU" b="1" dirty="0" err="1"/>
              <a:t>відповідальність</a:t>
            </a:r>
            <a:r>
              <a:rPr lang="ru-RU" b="1" dirty="0"/>
              <a:t>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перевезень</a:t>
            </a:r>
            <a:r>
              <a:rPr lang="ru-RU" b="1" dirty="0"/>
              <a:t>, </a:t>
            </a:r>
            <a:r>
              <a:rPr lang="ru-RU" b="1" dirty="0" err="1"/>
              <a:t>уключаючи</a:t>
            </a:r>
            <a:r>
              <a:rPr lang="ru-RU" b="1" dirty="0"/>
              <a:t> </a:t>
            </a:r>
            <a:r>
              <a:rPr lang="ru-RU" b="1" dirty="0" err="1"/>
              <a:t>відповідальність</a:t>
            </a:r>
            <a:r>
              <a:rPr lang="ru-RU" b="1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перевізника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здійснює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, </a:t>
            </a:r>
            <a:r>
              <a:rPr lang="ru-RU" dirty="0" err="1"/>
              <a:t>вантажобагажу</a:t>
            </a:r>
            <a:r>
              <a:rPr lang="ru-RU" dirty="0"/>
              <a:t>, </a:t>
            </a:r>
            <a:r>
              <a:rPr lang="ru-RU" dirty="0" err="1"/>
              <a:t>пасажирів</a:t>
            </a:r>
            <a:r>
              <a:rPr lang="ru-RU" dirty="0"/>
              <a:t>, багажу</a:t>
            </a:r>
          </a:p>
          <a:p>
            <a:r>
              <a:rPr lang="ru-RU" dirty="0"/>
              <a:t>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пошти</a:t>
            </a:r>
            <a:r>
              <a:rPr lang="ru-RU" dirty="0"/>
              <a:t> </a:t>
            </a:r>
            <a:r>
              <a:rPr lang="ru-RU" dirty="0" err="1"/>
              <a:t>повітряними</a:t>
            </a:r>
            <a:r>
              <a:rPr lang="ru-RU" dirty="0"/>
              <a:t> суднами;</a:t>
            </a:r>
          </a:p>
          <a:p>
            <a:r>
              <a:rPr lang="ru-RU" dirty="0"/>
              <a:t>2)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 </a:t>
            </a:r>
            <a:r>
              <a:rPr lang="ru-RU" dirty="0" err="1"/>
              <a:t>небезпечних</a:t>
            </a:r>
            <a:r>
              <a:rPr lang="ru-RU" dirty="0"/>
              <a:t> </a:t>
            </a:r>
            <a:r>
              <a:rPr lang="ru-RU" dirty="0" err="1"/>
              <a:t>вантажів</a:t>
            </a:r>
            <a:r>
              <a:rPr lang="ru-RU" dirty="0"/>
              <a:t> </a:t>
            </a:r>
            <a:r>
              <a:rPr lang="ru-RU" dirty="0" err="1"/>
              <a:t>повітряними</a:t>
            </a:r>
            <a:r>
              <a:rPr lang="ru-RU" dirty="0"/>
              <a:t> суднами.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Загалом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клас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11 не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наземного транспортного </a:t>
            </a:r>
            <a:r>
              <a:rPr lang="ru-RU" dirty="0" err="1"/>
              <a:t>засобу</a:t>
            </a:r>
            <a:r>
              <a:rPr lang="ru-RU" dirty="0"/>
              <a:t>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10;</a:t>
            </a:r>
          </a:p>
          <a:p>
            <a:r>
              <a:rPr lang="ru-RU" dirty="0"/>
              <a:t>2)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водного судна (</a:t>
            </a:r>
            <a:r>
              <a:rPr lang="ru-RU" dirty="0" err="1"/>
              <a:t>уключаючи</a:t>
            </a:r>
            <a:endParaRPr lang="ru-RU" dirty="0"/>
          </a:p>
          <a:p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12;</a:t>
            </a:r>
          </a:p>
          <a:p>
            <a:r>
              <a:rPr lang="ru-RU" dirty="0"/>
              <a:t>3) </a:t>
            </a:r>
            <a:r>
              <a:rPr lang="ru-RU" dirty="0" err="1"/>
              <a:t>відповідальності</a:t>
            </a:r>
            <a:r>
              <a:rPr lang="ru-RU" dirty="0"/>
              <a:t>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13;</a:t>
            </a:r>
          </a:p>
          <a:p>
            <a:r>
              <a:rPr lang="ru-RU" dirty="0"/>
              <a:t>4)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17.</a:t>
            </a:r>
          </a:p>
        </p:txBody>
      </p:sp>
    </p:spTree>
    <p:extLst>
      <p:ext uri="{BB962C8B-B14F-4D97-AF65-F5344CB8AC3E}">
        <p14:creationId xmlns:p14="http://schemas.microsoft.com/office/powerpoint/2010/main" val="4136941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1576" y="620688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12 “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, яка </a:t>
            </a:r>
            <a:r>
              <a:rPr lang="ru-RU" b="1" dirty="0" err="1"/>
              <a:t>виникає</a:t>
            </a:r>
            <a:r>
              <a:rPr lang="ru-RU" b="1" dirty="0"/>
              <a:t> </a:t>
            </a:r>
            <a:r>
              <a:rPr lang="ru-RU" b="1" dirty="0" err="1"/>
              <a:t>внаслідок</a:t>
            </a:r>
            <a:endParaRPr lang="ru-RU" b="1" dirty="0"/>
          </a:p>
          <a:p>
            <a:r>
              <a:rPr lang="ru-RU" b="1" dirty="0" err="1"/>
              <a:t>використання</a:t>
            </a:r>
            <a:r>
              <a:rPr lang="ru-RU" b="1" dirty="0"/>
              <a:t> водного судна (у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перевізника</a:t>
            </a:r>
            <a:r>
              <a:rPr lang="ru-RU" b="1" dirty="0"/>
              <a:t>)”</a:t>
            </a:r>
          </a:p>
          <a:p>
            <a:endParaRPr lang="ru-RU" dirty="0"/>
          </a:p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12 </a:t>
            </a:r>
            <a:r>
              <a:rPr lang="ru-RU" b="1" dirty="0" err="1"/>
              <a:t>включає</a:t>
            </a:r>
            <a:r>
              <a:rPr lang="ru-RU" b="1" dirty="0"/>
              <a:t> </a:t>
            </a:r>
            <a:r>
              <a:rPr lang="ru-RU" b="1" dirty="0" err="1"/>
              <a:t>такі</a:t>
            </a:r>
            <a:r>
              <a:rPr lang="ru-RU" b="1" dirty="0"/>
              <a:t> </a:t>
            </a:r>
            <a:r>
              <a:rPr lang="ru-RU" b="1" dirty="0" err="1"/>
              <a:t>ризики</a:t>
            </a:r>
            <a:r>
              <a:rPr lang="ru-RU" b="1" dirty="0"/>
              <a:t> в межах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 </a:t>
            </a:r>
            <a:r>
              <a:rPr lang="ru-RU" dirty="0" err="1"/>
              <a:t>водногосудна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/>
              <a:t>водним</a:t>
            </a:r>
            <a:r>
              <a:rPr lang="ru-RU" dirty="0"/>
              <a:t> судном.</a:t>
            </a:r>
          </a:p>
          <a:p>
            <a:endParaRPr lang="ru-RU" dirty="0"/>
          </a:p>
          <a:p>
            <a:r>
              <a:rPr lang="ru-RU" b="1" dirty="0" err="1"/>
              <a:t>Ризик</a:t>
            </a:r>
            <a:r>
              <a:rPr lang="ru-RU" b="1" dirty="0"/>
              <a:t> «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, яка </a:t>
            </a:r>
            <a:r>
              <a:rPr lang="ru-RU" b="1" dirty="0" err="1"/>
              <a:t>виникає</a:t>
            </a:r>
            <a:r>
              <a:rPr lang="ru-RU" b="1" dirty="0"/>
              <a:t> </a:t>
            </a:r>
            <a:r>
              <a:rPr lang="ru-RU" b="1" dirty="0" err="1"/>
              <a:t>внаслідок</a:t>
            </a:r>
            <a:r>
              <a:rPr lang="ru-RU" b="1" dirty="0"/>
              <a:t> </a:t>
            </a:r>
            <a:r>
              <a:rPr lang="ru-RU" b="1" dirty="0" err="1"/>
              <a:t>використання</a:t>
            </a:r>
            <a:r>
              <a:rPr lang="ru-RU" b="1" dirty="0"/>
              <a:t> (</a:t>
            </a:r>
            <a:r>
              <a:rPr lang="ru-RU" b="1" dirty="0" err="1"/>
              <a:t>експлуатації</a:t>
            </a:r>
            <a:r>
              <a:rPr lang="ru-RU" b="1" dirty="0"/>
              <a:t>) водного судна»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 </a:t>
            </a:r>
            <a:r>
              <a:rPr lang="ru-RU" dirty="0" err="1"/>
              <a:t>ризику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 </a:t>
            </a:r>
            <a:r>
              <a:rPr lang="ru-RU" dirty="0" err="1"/>
              <a:t>зазначеного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водного судна.</a:t>
            </a:r>
          </a:p>
        </p:txBody>
      </p:sp>
    </p:spTree>
    <p:extLst>
      <p:ext uri="{BB962C8B-B14F-4D97-AF65-F5344CB8AC3E}">
        <p14:creationId xmlns:p14="http://schemas.microsoft.com/office/powerpoint/2010/main" val="4136941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2480" y="692696"/>
            <a:ext cx="93610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Ризик</a:t>
            </a:r>
            <a:r>
              <a:rPr lang="ru-RU" b="1" dirty="0"/>
              <a:t> «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перевезень</a:t>
            </a:r>
            <a:r>
              <a:rPr lang="ru-RU" b="1" dirty="0"/>
              <a:t> </a:t>
            </a:r>
            <a:r>
              <a:rPr lang="ru-RU" b="1" dirty="0" err="1"/>
              <a:t>водним</a:t>
            </a:r>
            <a:r>
              <a:rPr lang="ru-RU" b="1" dirty="0"/>
              <a:t> судном»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 </a:t>
            </a:r>
            <a:r>
              <a:rPr lang="ru-RU" dirty="0" err="1"/>
              <a:t>ризику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/>
              <a:t>водним</a:t>
            </a:r>
            <a:r>
              <a:rPr lang="ru-RU" dirty="0"/>
              <a:t> судном.</a:t>
            </a:r>
          </a:p>
          <a:p>
            <a:r>
              <a:rPr lang="ru-RU" b="1" dirty="0"/>
              <a:t>За </a:t>
            </a:r>
            <a:r>
              <a:rPr lang="ru-RU" b="1" dirty="0" err="1"/>
              <a:t>цим</a:t>
            </a:r>
            <a:r>
              <a:rPr lang="ru-RU" b="1" dirty="0"/>
              <a:t> </a:t>
            </a:r>
            <a:r>
              <a:rPr lang="ru-RU" b="1" dirty="0" err="1"/>
              <a:t>ризиком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застрахована </a:t>
            </a:r>
            <a:r>
              <a:rPr lang="ru-RU" b="1" dirty="0" err="1"/>
              <a:t>відповідальність</a:t>
            </a:r>
            <a:r>
              <a:rPr lang="ru-RU" b="1" dirty="0"/>
              <a:t>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перевезень</a:t>
            </a:r>
            <a:r>
              <a:rPr lang="ru-RU" b="1" dirty="0"/>
              <a:t>, </a:t>
            </a:r>
            <a:r>
              <a:rPr lang="ru-RU" b="1" dirty="0" err="1"/>
              <a:t>уключаючи</a:t>
            </a:r>
            <a:endParaRPr lang="ru-RU" b="1" dirty="0"/>
          </a:p>
          <a:p>
            <a:r>
              <a:rPr lang="ru-RU" b="1" dirty="0" err="1"/>
              <a:t>відповідальність</a:t>
            </a:r>
            <a:r>
              <a:rPr lang="ru-RU" b="1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перевізника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здійснює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, </a:t>
            </a:r>
            <a:r>
              <a:rPr lang="ru-RU" dirty="0" err="1"/>
              <a:t>вантажобагажу</a:t>
            </a:r>
            <a:r>
              <a:rPr lang="ru-RU" dirty="0"/>
              <a:t>, </a:t>
            </a:r>
            <a:r>
              <a:rPr lang="ru-RU" dirty="0" err="1"/>
              <a:t>пасажирів</a:t>
            </a:r>
            <a:r>
              <a:rPr lang="ru-RU" dirty="0"/>
              <a:t>, багажу та/</a:t>
            </a:r>
          </a:p>
          <a:p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пошти</a:t>
            </a:r>
            <a:r>
              <a:rPr lang="ru-RU" dirty="0"/>
              <a:t> </a:t>
            </a:r>
            <a:r>
              <a:rPr lang="ru-RU" dirty="0" err="1"/>
              <a:t>водними</a:t>
            </a:r>
            <a:r>
              <a:rPr lang="ru-RU" dirty="0"/>
              <a:t> суднами;</a:t>
            </a:r>
          </a:p>
          <a:p>
            <a:r>
              <a:rPr lang="ru-RU" dirty="0"/>
              <a:t>2)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 </a:t>
            </a:r>
            <a:r>
              <a:rPr lang="ru-RU" dirty="0" err="1"/>
              <a:t>небезпечних</a:t>
            </a:r>
            <a:r>
              <a:rPr lang="ru-RU" dirty="0"/>
              <a:t> </a:t>
            </a:r>
            <a:r>
              <a:rPr lang="ru-RU" dirty="0" err="1"/>
              <a:t>вантажів</a:t>
            </a:r>
            <a:r>
              <a:rPr lang="ru-RU" dirty="0"/>
              <a:t> </a:t>
            </a:r>
            <a:r>
              <a:rPr lang="ru-RU" dirty="0" err="1"/>
              <a:t>водними</a:t>
            </a:r>
            <a:r>
              <a:rPr lang="ru-RU" dirty="0"/>
              <a:t> суднами.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Загалом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клас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12 не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наземного транспортного </a:t>
            </a:r>
            <a:r>
              <a:rPr lang="ru-RU" dirty="0" err="1"/>
              <a:t>засобу</a:t>
            </a:r>
            <a:r>
              <a:rPr lang="ru-RU" dirty="0"/>
              <a:t> (у</a:t>
            </a:r>
          </a:p>
          <a:p>
            <a:r>
              <a:rPr lang="ru-RU" dirty="0"/>
              <a:t>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10;</a:t>
            </a:r>
          </a:p>
          <a:p>
            <a:r>
              <a:rPr lang="ru-RU" dirty="0"/>
              <a:t>2)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повітряного</a:t>
            </a:r>
            <a:r>
              <a:rPr lang="ru-RU" dirty="0"/>
              <a:t> судна (у тому </a:t>
            </a:r>
            <a:r>
              <a:rPr lang="ru-RU" dirty="0" err="1"/>
              <a:t>числі</a:t>
            </a:r>
            <a:endParaRPr lang="ru-RU" dirty="0"/>
          </a:p>
          <a:p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11;</a:t>
            </a:r>
          </a:p>
          <a:p>
            <a:r>
              <a:rPr lang="ru-RU" dirty="0"/>
              <a:t>3) </a:t>
            </a:r>
            <a:r>
              <a:rPr lang="ru-RU" dirty="0" err="1"/>
              <a:t>відповідальності</a:t>
            </a:r>
            <a:r>
              <a:rPr lang="ru-RU" dirty="0"/>
              <a:t>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13;</a:t>
            </a:r>
          </a:p>
          <a:p>
            <a:r>
              <a:rPr lang="ru-RU" dirty="0"/>
              <a:t>4)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17.</a:t>
            </a:r>
          </a:p>
        </p:txBody>
      </p:sp>
    </p:spTree>
    <p:extLst>
      <p:ext uri="{BB962C8B-B14F-4D97-AF65-F5344CB8AC3E}">
        <p14:creationId xmlns:p14="http://schemas.microsoft.com/office/powerpoint/2010/main" val="4136941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2480" y="666064"/>
            <a:ext cx="9361040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 “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іншої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визначеної</a:t>
            </a:r>
            <a:r>
              <a:rPr lang="ru-RU" b="1" dirty="0"/>
              <a:t> у</a:t>
            </a:r>
          </a:p>
          <a:p>
            <a:r>
              <a:rPr lang="ru-RU" b="1" dirty="0" err="1"/>
              <a:t>класах</a:t>
            </a:r>
            <a:r>
              <a:rPr lang="ru-RU" b="1" dirty="0"/>
              <a:t> 10, 11, 12)”</a:t>
            </a:r>
          </a:p>
          <a:p>
            <a:endParaRPr lang="ru-RU" sz="500" dirty="0"/>
          </a:p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 </a:t>
            </a:r>
            <a:r>
              <a:rPr lang="ru-RU" b="1" dirty="0" err="1"/>
              <a:t>включає</a:t>
            </a:r>
            <a:r>
              <a:rPr lang="ru-RU" b="1" dirty="0"/>
              <a:t> </a:t>
            </a:r>
            <a:r>
              <a:rPr lang="ru-RU" b="1" dirty="0" err="1"/>
              <a:t>такі</a:t>
            </a:r>
            <a:r>
              <a:rPr lang="ru-RU" b="1" dirty="0"/>
              <a:t> </a:t>
            </a:r>
            <a:r>
              <a:rPr lang="ru-RU" b="1" dirty="0" err="1"/>
              <a:t>ризики</a:t>
            </a:r>
            <a:r>
              <a:rPr lang="ru-RU" b="1" dirty="0"/>
              <a:t> в межах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dirty="0"/>
              <a:t>:</a:t>
            </a:r>
          </a:p>
          <a:p>
            <a:endParaRPr lang="ru-RU" sz="500" dirty="0"/>
          </a:p>
          <a:p>
            <a:r>
              <a:rPr lang="ru-RU" dirty="0"/>
              <a:t>1)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перед </a:t>
            </a:r>
            <a:r>
              <a:rPr lang="ru-RU" dirty="0" err="1"/>
              <a:t>третіми</a:t>
            </a:r>
            <a:r>
              <a:rPr lang="ru-RU" dirty="0"/>
              <a:t> особами,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відповідальність</a:t>
            </a:r>
            <a:endParaRPr lang="ru-RU" dirty="0"/>
          </a:p>
          <a:p>
            <a:r>
              <a:rPr lang="ru-RU" dirty="0"/>
              <a:t>оператора </a:t>
            </a:r>
            <a:r>
              <a:rPr lang="ru-RU" dirty="0" err="1"/>
              <a:t>ядерної</a:t>
            </a:r>
            <a:r>
              <a:rPr lang="ru-RU" dirty="0"/>
              <a:t> установки за </a:t>
            </a:r>
            <a:r>
              <a:rPr lang="ru-RU" dirty="0" err="1"/>
              <a:t>ядерну</a:t>
            </a:r>
            <a:r>
              <a:rPr lang="ru-RU" dirty="0"/>
              <a:t> шкоду, яка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заподіяна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endParaRPr lang="ru-RU" dirty="0"/>
          </a:p>
          <a:p>
            <a:r>
              <a:rPr lang="ru-RU" dirty="0"/>
              <a:t>ядерного </a:t>
            </a:r>
            <a:r>
              <a:rPr lang="ru-RU" dirty="0" err="1"/>
              <a:t>інциденту</a:t>
            </a:r>
            <a:r>
              <a:rPr lang="ru-RU" dirty="0"/>
              <a:t>, з </a:t>
            </a:r>
            <a:r>
              <a:rPr lang="ru-RU" dirty="0" err="1"/>
              <a:t>обмеженнями</a:t>
            </a:r>
            <a:r>
              <a:rPr lang="ru-RU" dirty="0"/>
              <a:t> та </a:t>
            </a:r>
            <a:r>
              <a:rPr lang="ru-RU" dirty="0" err="1"/>
              <a:t>особливостями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підстави</a:t>
            </a:r>
            <a:r>
              <a:rPr lang="ru-RU" dirty="0"/>
              <a:t> для</a:t>
            </a:r>
          </a:p>
          <a:p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спрощеного</a:t>
            </a:r>
            <a:r>
              <a:rPr lang="ru-RU" dirty="0"/>
              <a:t> </a:t>
            </a:r>
            <a:r>
              <a:rPr lang="ru-RU" dirty="0" err="1"/>
              <a:t>підходу</a:t>
            </a:r>
            <a:r>
              <a:rPr lang="ru-RU" dirty="0"/>
              <a:t> для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платоспроможності</a:t>
            </a:r>
            <a:r>
              <a:rPr lang="ru-RU" dirty="0"/>
              <a:t> та</a:t>
            </a:r>
          </a:p>
          <a:p>
            <a:r>
              <a:rPr lang="ru-RU" dirty="0" err="1"/>
              <a:t>мінімального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перед </a:t>
            </a:r>
            <a:r>
              <a:rPr lang="ru-RU" dirty="0" err="1"/>
              <a:t>третіми</a:t>
            </a:r>
            <a:r>
              <a:rPr lang="ru-RU" dirty="0"/>
              <a:t> особами,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відповідальність</a:t>
            </a:r>
            <a:endParaRPr lang="ru-RU" dirty="0"/>
          </a:p>
          <a:p>
            <a:r>
              <a:rPr lang="ru-RU" dirty="0"/>
              <a:t>оператора </a:t>
            </a:r>
            <a:r>
              <a:rPr lang="ru-RU" dirty="0" err="1"/>
              <a:t>ядерної</a:t>
            </a:r>
            <a:r>
              <a:rPr lang="ru-RU" dirty="0"/>
              <a:t> установки за </a:t>
            </a:r>
            <a:r>
              <a:rPr lang="ru-RU" dirty="0" err="1"/>
              <a:t>ядерну</a:t>
            </a:r>
            <a:r>
              <a:rPr lang="ru-RU" dirty="0"/>
              <a:t> шкоду, яка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заподіяна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endParaRPr lang="ru-RU" dirty="0"/>
          </a:p>
          <a:p>
            <a:r>
              <a:rPr lang="ru-RU" dirty="0"/>
              <a:t>ядерного </a:t>
            </a:r>
            <a:r>
              <a:rPr lang="ru-RU" dirty="0" err="1"/>
              <a:t>інциденту</a:t>
            </a:r>
            <a:r>
              <a:rPr lang="ru-RU" dirty="0"/>
              <a:t>, без </a:t>
            </a:r>
            <a:r>
              <a:rPr lang="ru-RU" dirty="0" err="1"/>
              <a:t>обмежень</a:t>
            </a:r>
            <a:r>
              <a:rPr lang="ru-RU" dirty="0"/>
              <a:t> та </a:t>
            </a:r>
            <a:r>
              <a:rPr lang="ru-RU" dirty="0" err="1"/>
              <a:t>особливостей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підстави</a:t>
            </a:r>
            <a:r>
              <a:rPr lang="ru-RU" dirty="0"/>
              <a:t> для </a:t>
            </a:r>
            <a:r>
              <a:rPr lang="ru-RU" dirty="0" err="1"/>
              <a:t>застосування</a:t>
            </a:r>
            <a:endParaRPr lang="ru-RU" dirty="0"/>
          </a:p>
          <a:p>
            <a:r>
              <a:rPr lang="ru-RU" dirty="0" err="1"/>
              <a:t>спрощеного</a:t>
            </a:r>
            <a:r>
              <a:rPr lang="ru-RU" dirty="0"/>
              <a:t> </a:t>
            </a:r>
            <a:r>
              <a:rPr lang="ru-RU" dirty="0" err="1"/>
              <a:t>підходу</a:t>
            </a:r>
            <a:r>
              <a:rPr lang="ru-RU" dirty="0"/>
              <a:t> для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платоспроможності</a:t>
            </a:r>
            <a:r>
              <a:rPr lang="ru-RU" dirty="0"/>
              <a:t> та </a:t>
            </a:r>
            <a:r>
              <a:rPr lang="ru-RU" dirty="0" err="1"/>
              <a:t>мінімального</a:t>
            </a:r>
            <a:endParaRPr lang="ru-RU" dirty="0"/>
          </a:p>
          <a:p>
            <a:r>
              <a:rPr lang="ru-RU" dirty="0" err="1"/>
              <a:t>капіталу</a:t>
            </a:r>
            <a:r>
              <a:rPr lang="ru-RU" dirty="0"/>
              <a:t>;</a:t>
            </a:r>
          </a:p>
          <a:p>
            <a:r>
              <a:rPr lang="ru-RU" dirty="0"/>
              <a:t>3)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оператора </a:t>
            </a:r>
            <a:r>
              <a:rPr lang="ru-RU" dirty="0" err="1"/>
              <a:t>ядерної</a:t>
            </a:r>
            <a:r>
              <a:rPr lang="ru-RU" dirty="0"/>
              <a:t> установки за </a:t>
            </a:r>
            <a:r>
              <a:rPr lang="ru-RU" dirty="0" err="1"/>
              <a:t>ядерну</a:t>
            </a:r>
            <a:r>
              <a:rPr lang="ru-RU" dirty="0"/>
              <a:t> шкоду, яка </a:t>
            </a:r>
            <a:r>
              <a:rPr lang="ru-RU" dirty="0" err="1"/>
              <a:t>може</a:t>
            </a:r>
            <a:endParaRPr lang="ru-RU" dirty="0"/>
          </a:p>
          <a:p>
            <a:r>
              <a:rPr lang="ru-RU" dirty="0"/>
              <a:t>бути </a:t>
            </a:r>
            <a:r>
              <a:rPr lang="ru-RU" dirty="0" err="1"/>
              <a:t>заподіяна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ядерного </a:t>
            </a:r>
            <a:r>
              <a:rPr lang="ru-RU" dirty="0" err="1"/>
              <a:t>інциденту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Закону</a:t>
            </a:r>
          </a:p>
          <a:p>
            <a:r>
              <a:rPr lang="ru-RU" dirty="0" err="1"/>
              <a:t>України</a:t>
            </a:r>
            <a:r>
              <a:rPr lang="ru-RU" dirty="0"/>
              <a:t> “Про </a:t>
            </a:r>
            <a:r>
              <a:rPr lang="ru-RU" dirty="0" err="1"/>
              <a:t>цивільну</a:t>
            </a:r>
            <a:r>
              <a:rPr lang="ru-RU" dirty="0"/>
              <a:t> </a:t>
            </a:r>
            <a:r>
              <a:rPr lang="ru-RU" dirty="0" err="1"/>
              <a:t>відповідальність</a:t>
            </a:r>
            <a:r>
              <a:rPr lang="ru-RU" dirty="0"/>
              <a:t> за </a:t>
            </a:r>
            <a:r>
              <a:rPr lang="ru-RU" dirty="0" err="1"/>
              <a:t>ядерну</a:t>
            </a:r>
            <a:r>
              <a:rPr lang="ru-RU" dirty="0"/>
              <a:t> шкоду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фінансове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”, без </a:t>
            </a:r>
            <a:r>
              <a:rPr lang="ru-RU" dirty="0" err="1"/>
              <a:t>обмежень</a:t>
            </a:r>
            <a:r>
              <a:rPr lang="ru-RU" dirty="0"/>
              <a:t> та </a:t>
            </a:r>
            <a:r>
              <a:rPr lang="ru-RU" dirty="0" err="1"/>
              <a:t>особливостей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підстави</a:t>
            </a:r>
            <a:r>
              <a:rPr lang="ru-RU" dirty="0"/>
              <a:t> для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спрощеного</a:t>
            </a:r>
            <a:r>
              <a:rPr lang="ru-RU" dirty="0"/>
              <a:t> </a:t>
            </a:r>
            <a:r>
              <a:rPr lang="ru-RU" dirty="0" err="1"/>
              <a:t>підходу</a:t>
            </a:r>
            <a:endParaRPr lang="ru-RU" dirty="0"/>
          </a:p>
          <a:p>
            <a:r>
              <a:rPr lang="ru-RU" dirty="0"/>
              <a:t>для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платоспроможності</a:t>
            </a:r>
            <a:r>
              <a:rPr lang="ru-RU" dirty="0"/>
              <a:t> та </a:t>
            </a:r>
            <a:r>
              <a:rPr lang="ru-RU" dirty="0" err="1"/>
              <a:t>мінімального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27302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6496" y="1196752"/>
            <a:ext cx="89289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Страховик </a:t>
            </a:r>
            <a:r>
              <a:rPr lang="ru-RU" b="1" dirty="0" err="1">
                <a:solidFill>
                  <a:srgbClr val="C00000"/>
                </a:solidFill>
              </a:rPr>
              <a:t>зобов’язаний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дотримуватись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обмежень</a:t>
            </a:r>
            <a:r>
              <a:rPr lang="ru-RU" b="1" dirty="0">
                <a:solidFill>
                  <a:srgbClr val="C00000"/>
                </a:solidFill>
              </a:rPr>
              <a:t> та </a:t>
            </a:r>
            <a:r>
              <a:rPr lang="ru-RU" b="1" dirty="0" err="1">
                <a:solidFill>
                  <a:srgbClr val="C00000"/>
                </a:solidFill>
              </a:rPr>
              <a:t>особливостей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які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дають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підстави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для </a:t>
            </a:r>
            <a:r>
              <a:rPr lang="ru-RU" b="1" dirty="0" err="1">
                <a:solidFill>
                  <a:srgbClr val="C00000"/>
                </a:solidFill>
              </a:rPr>
              <a:t>застосування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спрощеного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підходу</a:t>
            </a:r>
            <a:r>
              <a:rPr lang="ru-RU" b="1" dirty="0">
                <a:solidFill>
                  <a:srgbClr val="C00000"/>
                </a:solidFill>
              </a:rPr>
              <a:t> для </a:t>
            </a:r>
            <a:r>
              <a:rPr lang="ru-RU" b="1" dirty="0" err="1">
                <a:solidFill>
                  <a:srgbClr val="C00000"/>
                </a:solidFill>
              </a:rPr>
              <a:t>розрахунку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капіталу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платоспроможності</a:t>
            </a:r>
            <a:r>
              <a:rPr lang="ru-RU" b="1" dirty="0">
                <a:solidFill>
                  <a:srgbClr val="C00000"/>
                </a:solidFill>
              </a:rPr>
              <a:t> та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мінімального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капіталу</a:t>
            </a:r>
            <a:r>
              <a:rPr lang="ru-RU" b="1" dirty="0">
                <a:solidFill>
                  <a:srgbClr val="C00000"/>
                </a:solidFill>
              </a:rPr>
              <a:t>, у </a:t>
            </a:r>
            <a:r>
              <a:rPr lang="ru-RU" b="1" dirty="0" err="1">
                <a:solidFill>
                  <a:srgbClr val="C00000"/>
                </a:solidFill>
              </a:rPr>
              <a:t>разі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наявності</a:t>
            </a:r>
            <a:r>
              <a:rPr lang="ru-RU" b="1" dirty="0">
                <a:solidFill>
                  <a:srgbClr val="C00000"/>
                </a:solidFill>
              </a:rPr>
              <a:t> в </a:t>
            </a:r>
            <a:r>
              <a:rPr lang="ru-RU" b="1" dirty="0" err="1">
                <a:solidFill>
                  <a:srgbClr val="C00000"/>
                </a:solidFill>
              </a:rPr>
              <a:t>нього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чинної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ліцензії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клас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13 </a:t>
            </a:r>
            <a:r>
              <a:rPr lang="ru-RU" b="1" dirty="0" err="1">
                <a:solidFill>
                  <a:srgbClr val="C00000"/>
                </a:solidFill>
              </a:rPr>
              <a:t>виключно</a:t>
            </a:r>
            <a:r>
              <a:rPr lang="ru-RU" b="1" dirty="0">
                <a:solidFill>
                  <a:srgbClr val="C00000"/>
                </a:solidFill>
              </a:rPr>
              <a:t> за першим </a:t>
            </a:r>
            <a:r>
              <a:rPr lang="ru-RU" b="1" dirty="0" err="1">
                <a:solidFill>
                  <a:srgbClr val="C00000"/>
                </a:solidFill>
              </a:rPr>
              <a:t>ризиком</a:t>
            </a:r>
            <a:r>
              <a:rPr lang="ru-RU" b="1" dirty="0">
                <a:solidFill>
                  <a:srgbClr val="C00000"/>
                </a:solidFill>
              </a:rPr>
              <a:t>, а </a:t>
            </a:r>
            <a:r>
              <a:rPr lang="ru-RU" b="1" dirty="0" err="1">
                <a:solidFill>
                  <a:srgbClr val="C00000"/>
                </a:solidFill>
              </a:rPr>
              <a:t>саме</a:t>
            </a:r>
            <a:r>
              <a:rPr lang="ru-RU" b="1" dirty="0"/>
              <a:t>:</a:t>
            </a:r>
          </a:p>
          <a:p>
            <a:endParaRPr lang="ru-RU" b="1" dirty="0"/>
          </a:p>
          <a:p>
            <a:r>
              <a:rPr lang="ru-RU" b="1" dirty="0"/>
              <a:t>1)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укладання</a:t>
            </a:r>
            <a:r>
              <a:rPr lang="ru-RU" b="1" dirty="0"/>
              <a:t> </a:t>
            </a:r>
            <a:r>
              <a:rPr lang="ru-RU" b="1" dirty="0" err="1"/>
              <a:t>договорів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передбачають</a:t>
            </a:r>
            <a:r>
              <a:rPr lang="ru-RU" b="1" dirty="0"/>
              <a:t> </a:t>
            </a:r>
            <a:r>
              <a:rPr lang="ru-RU" b="1" dirty="0" err="1"/>
              <a:t>розширений</a:t>
            </a:r>
            <a:r>
              <a:rPr lang="ru-RU" b="1" dirty="0"/>
              <a:t> </a:t>
            </a:r>
            <a:r>
              <a:rPr lang="ru-RU" b="1" dirty="0" err="1"/>
              <a:t>період</a:t>
            </a:r>
            <a:endParaRPr lang="ru-RU" b="1" dirty="0"/>
          </a:p>
          <a:p>
            <a:r>
              <a:rPr lang="ru-RU" b="1" dirty="0" err="1"/>
              <a:t>подання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 </a:t>
            </a:r>
            <a:r>
              <a:rPr lang="ru-RU" b="1" dirty="0" err="1"/>
              <a:t>потерпілими</a:t>
            </a:r>
            <a:r>
              <a:rPr lang="ru-RU" b="1" dirty="0"/>
              <a:t> </a:t>
            </a:r>
            <a:r>
              <a:rPr lang="ru-RU" b="1" dirty="0" err="1"/>
              <a:t>третіми</a:t>
            </a:r>
            <a:r>
              <a:rPr lang="ru-RU" b="1" dirty="0"/>
              <a:t> особами за </a:t>
            </a:r>
            <a:r>
              <a:rPr lang="ru-RU" b="1" dirty="0" err="1"/>
              <a:t>страховими</a:t>
            </a:r>
            <a:r>
              <a:rPr lang="ru-RU" b="1" dirty="0"/>
              <a:t> </a:t>
            </a:r>
            <a:r>
              <a:rPr lang="ru-RU" b="1" dirty="0" err="1"/>
              <a:t>випадками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мали</a:t>
            </a:r>
            <a:r>
              <a:rPr lang="ru-RU" b="1" dirty="0"/>
              <a:t> </a:t>
            </a:r>
            <a:r>
              <a:rPr lang="ru-RU" b="1" dirty="0" err="1"/>
              <a:t>місце</a:t>
            </a:r>
            <a:r>
              <a:rPr lang="ru-RU" b="1" dirty="0"/>
              <a:t> </a:t>
            </a:r>
            <a:r>
              <a:rPr lang="ru-RU" b="1" dirty="0" err="1"/>
              <a:t>вперіод</a:t>
            </a:r>
            <a:r>
              <a:rPr lang="ru-RU" b="1" dirty="0"/>
              <a:t> </a:t>
            </a:r>
            <a:r>
              <a:rPr lang="ru-RU" b="1" dirty="0" err="1"/>
              <a:t>дії</a:t>
            </a:r>
            <a:r>
              <a:rPr lang="ru-RU" b="1" dirty="0"/>
              <a:t> договору, </a:t>
            </a:r>
            <a:r>
              <a:rPr lang="ru-RU" b="1" dirty="0" err="1"/>
              <a:t>встановлювати</a:t>
            </a:r>
            <a:r>
              <a:rPr lang="ru-RU" b="1" dirty="0"/>
              <a:t> строк такого </a:t>
            </a:r>
            <a:r>
              <a:rPr lang="ru-RU" b="1" dirty="0" err="1"/>
              <a:t>періоду</a:t>
            </a:r>
            <a:r>
              <a:rPr lang="ru-RU" b="1" dirty="0"/>
              <a:t> не </a:t>
            </a:r>
            <a:r>
              <a:rPr lang="ru-RU" b="1" dirty="0" err="1"/>
              <a:t>більше</a:t>
            </a:r>
            <a:r>
              <a:rPr lang="ru-RU" b="1" dirty="0"/>
              <a:t> </a:t>
            </a:r>
            <a:r>
              <a:rPr lang="ru-RU" b="1" dirty="0" err="1"/>
              <a:t>ніж</a:t>
            </a:r>
            <a:r>
              <a:rPr lang="ru-RU" b="1" dirty="0"/>
              <a:t> один </a:t>
            </a:r>
            <a:r>
              <a:rPr lang="ru-RU" b="1" dirty="0" err="1"/>
              <a:t>календарний</a:t>
            </a:r>
            <a:r>
              <a:rPr lang="ru-RU" b="1" dirty="0"/>
              <a:t> </a:t>
            </a:r>
            <a:r>
              <a:rPr lang="ru-RU" b="1" dirty="0" err="1"/>
              <a:t>рік</a:t>
            </a:r>
            <a:r>
              <a:rPr lang="ru-RU" b="1" dirty="0"/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закінчення</a:t>
            </a:r>
            <a:r>
              <a:rPr lang="ru-RU" b="1" dirty="0"/>
              <a:t> строку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; та/</a:t>
            </a:r>
            <a:r>
              <a:rPr lang="ru-RU" b="1" dirty="0" err="1"/>
              <a:t>або</a:t>
            </a:r>
            <a:endParaRPr lang="ru-RU" b="1" dirty="0"/>
          </a:p>
          <a:p>
            <a:endParaRPr lang="ru-RU" b="1" dirty="0"/>
          </a:p>
          <a:p>
            <a:r>
              <a:rPr lang="ru-RU" b="1" dirty="0"/>
              <a:t>2) не </a:t>
            </a:r>
            <a:r>
              <a:rPr lang="ru-RU" b="1" dirty="0" err="1"/>
              <a:t>укладати</a:t>
            </a:r>
            <a:r>
              <a:rPr lang="ru-RU" b="1" dirty="0"/>
              <a:t> договори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передбачають</a:t>
            </a:r>
            <a:r>
              <a:rPr lang="ru-RU" b="1" dirty="0"/>
              <a:t> </a:t>
            </a:r>
            <a:r>
              <a:rPr lang="ru-RU" b="1" dirty="0" err="1"/>
              <a:t>визначення</a:t>
            </a:r>
            <a:r>
              <a:rPr lang="ru-RU" b="1" dirty="0"/>
              <a:t> в </a:t>
            </a:r>
            <a:r>
              <a:rPr lang="ru-RU" b="1" dirty="0" err="1"/>
              <a:t>договорі</a:t>
            </a:r>
            <a:endParaRPr lang="ru-RU" b="1" dirty="0"/>
          </a:p>
          <a:p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ретроактивної</a:t>
            </a:r>
            <a:r>
              <a:rPr lang="ru-RU" b="1" dirty="0"/>
              <a:t> </a:t>
            </a:r>
            <a:r>
              <a:rPr lang="ru-RU" b="1" dirty="0" err="1"/>
              <a:t>дати</a:t>
            </a:r>
            <a:r>
              <a:rPr lang="ru-RU" b="1" dirty="0"/>
              <a:t> та, </a:t>
            </a:r>
            <a:r>
              <a:rPr lang="ru-RU" b="1" dirty="0" err="1"/>
              <a:t>відповідно</a:t>
            </a:r>
            <a:r>
              <a:rPr lang="ru-RU" b="1" dirty="0"/>
              <a:t>, </a:t>
            </a:r>
            <a:r>
              <a:rPr lang="ru-RU" b="1" dirty="0" err="1"/>
              <a:t>обов’язку</a:t>
            </a:r>
            <a:r>
              <a:rPr lang="ru-RU" b="1" dirty="0"/>
              <a:t> страховика </a:t>
            </a:r>
            <a:r>
              <a:rPr lang="ru-RU" b="1" dirty="0" err="1"/>
              <a:t>здійснити</a:t>
            </a:r>
            <a:r>
              <a:rPr lang="ru-RU" b="1" dirty="0"/>
              <a:t> </a:t>
            </a:r>
            <a:r>
              <a:rPr lang="ru-RU" b="1" dirty="0" err="1"/>
              <a:t>страхову</a:t>
            </a:r>
            <a:r>
              <a:rPr lang="ru-RU" b="1" dirty="0"/>
              <a:t> </a:t>
            </a:r>
            <a:r>
              <a:rPr lang="ru-RU" b="1" dirty="0" err="1"/>
              <a:t>виплату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призвели</a:t>
            </a:r>
            <a:r>
              <a:rPr lang="ru-RU" b="1" dirty="0"/>
              <a:t> до </a:t>
            </a:r>
            <a:r>
              <a:rPr lang="ru-RU" b="1" dirty="0" err="1"/>
              <a:t>настання</a:t>
            </a:r>
            <a:r>
              <a:rPr lang="ru-RU" b="1" dirty="0"/>
              <a:t> страхового </a:t>
            </a:r>
            <a:r>
              <a:rPr lang="ru-RU" b="1" dirty="0" err="1"/>
              <a:t>випадку</a:t>
            </a:r>
            <a:r>
              <a:rPr lang="ru-RU" b="1" dirty="0"/>
              <a:t>, </a:t>
            </a:r>
            <a:r>
              <a:rPr lang="ru-RU" b="1" dirty="0" err="1"/>
              <a:t>виникли</a:t>
            </a:r>
            <a:r>
              <a:rPr lang="ru-RU" b="1" dirty="0"/>
              <a:t> в </a:t>
            </a:r>
            <a:r>
              <a:rPr lang="ru-RU" b="1" dirty="0" err="1"/>
              <a:t>період</a:t>
            </a:r>
            <a:r>
              <a:rPr lang="ru-RU" b="1" dirty="0"/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ретроактивної</a:t>
            </a:r>
            <a:r>
              <a:rPr lang="ru-RU" b="1" dirty="0"/>
              <a:t> </a:t>
            </a:r>
            <a:r>
              <a:rPr lang="ru-RU" b="1" dirty="0" err="1"/>
              <a:t>дати</a:t>
            </a:r>
            <a:r>
              <a:rPr lang="ru-RU" b="1" dirty="0"/>
              <a:t> та до початку строку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27302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5000" y="836712"/>
            <a:ext cx="900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Перший та </a:t>
            </a:r>
            <a:r>
              <a:rPr lang="ru-RU" b="1" dirty="0" err="1"/>
              <a:t>другий</a:t>
            </a:r>
            <a:r>
              <a:rPr lang="ru-RU" b="1" dirty="0"/>
              <a:t> </a:t>
            </a:r>
            <a:r>
              <a:rPr lang="ru-RU" b="1" dirty="0" err="1"/>
              <a:t>ризики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 </a:t>
            </a:r>
            <a:r>
              <a:rPr lang="ru-RU" b="1" dirty="0" err="1"/>
              <a:t>характеризуються</a:t>
            </a:r>
            <a:r>
              <a:rPr lang="ru-RU" dirty="0"/>
              <a:t> </a:t>
            </a:r>
            <a:r>
              <a:rPr lang="ru-RU" dirty="0" err="1"/>
              <a:t>обов’язком</a:t>
            </a:r>
            <a:endParaRPr lang="ru-RU" dirty="0"/>
          </a:p>
          <a:p>
            <a:r>
              <a:rPr lang="ru-RU" dirty="0"/>
              <a:t>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endParaRPr lang="ru-RU" dirty="0"/>
          </a:p>
          <a:p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endParaRPr lang="ru-RU" dirty="0"/>
          </a:p>
          <a:p>
            <a:r>
              <a:rPr lang="ru-RU" dirty="0"/>
              <a:t>застрахована,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дій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бездіяльності</a:t>
            </a:r>
            <a:endParaRPr lang="ru-RU" dirty="0"/>
          </a:p>
          <a:p>
            <a:r>
              <a:rPr lang="ru-RU" dirty="0"/>
              <a:t>особи,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відповідно</a:t>
            </a:r>
            <a:r>
              <a:rPr lang="ru-RU" dirty="0"/>
              <a:t> до умов, </a:t>
            </a:r>
            <a:r>
              <a:rPr lang="ru-RU" dirty="0" err="1"/>
              <a:t>передбачених</a:t>
            </a:r>
            <a:r>
              <a:rPr lang="ru-RU" dirty="0"/>
              <a:t> договором</a:t>
            </a:r>
          </a:p>
          <a:p>
            <a:r>
              <a:rPr lang="ru-RU" dirty="0" err="1"/>
              <a:t>страхування</a:t>
            </a:r>
            <a:r>
              <a:rPr lang="ru-RU" dirty="0"/>
              <a:t>,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/>
              <a:t>За першим та другим </a:t>
            </a:r>
            <a:r>
              <a:rPr lang="ru-RU" b="1" dirty="0" err="1"/>
              <a:t>ризиками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обмежуватись</a:t>
            </a:r>
            <a:r>
              <a:rPr lang="ru-RU" dirty="0"/>
              <a:t> </a:t>
            </a:r>
            <a:r>
              <a:rPr lang="ru-RU" dirty="0" err="1"/>
              <a:t>обсяг</a:t>
            </a:r>
            <a:endParaRPr lang="ru-RU" dirty="0"/>
          </a:p>
          <a:p>
            <a:r>
              <a:rPr lang="ru-RU" dirty="0" err="1"/>
              <a:t>застрахованої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, 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 страхового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</a:t>
            </a:r>
          </a:p>
          <a:p>
            <a:r>
              <a:rPr lang="ru-RU" dirty="0"/>
              <a:t>договору </a:t>
            </a:r>
            <a:r>
              <a:rPr lang="ru-RU" dirty="0" err="1"/>
              <a:t>страхування</a:t>
            </a:r>
            <a:r>
              <a:rPr lang="ru-RU" dirty="0"/>
              <a:t> за </a:t>
            </a:r>
            <a:r>
              <a:rPr lang="ru-RU" dirty="0" err="1"/>
              <a:t>цим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(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інше</a:t>
            </a:r>
            <a:r>
              <a:rPr lang="ru-RU" dirty="0"/>
              <a:t> не </a:t>
            </a:r>
            <a:r>
              <a:rPr lang="ru-RU" dirty="0" err="1"/>
              <a:t>передбачено</a:t>
            </a:r>
            <a:endParaRPr lang="ru-RU" dirty="0"/>
          </a:p>
          <a:p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провадження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певного</a:t>
            </a:r>
            <a:r>
              <a:rPr lang="ru-RU" dirty="0"/>
              <a:t> виду </a:t>
            </a:r>
            <a:r>
              <a:rPr lang="ru-RU" dirty="0" err="1"/>
              <a:t>господарської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передбаченої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(застрахована </a:t>
            </a:r>
            <a:r>
              <a:rPr lang="ru-RU" dirty="0" err="1"/>
              <a:t>діяльність</a:t>
            </a:r>
            <a:r>
              <a:rPr lang="ru-RU" dirty="0"/>
              <a:t>),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професійних</a:t>
            </a:r>
            <a:r>
              <a:rPr lang="ru-RU" dirty="0"/>
              <a:t> </a:t>
            </a:r>
            <a:r>
              <a:rPr lang="ru-RU" dirty="0" err="1"/>
              <a:t>обов’язків</a:t>
            </a:r>
            <a:r>
              <a:rPr lang="ru-RU" dirty="0"/>
              <a:t> (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), </a:t>
            </a:r>
            <a:r>
              <a:rPr lang="ru-RU" dirty="0" err="1"/>
              <a:t>вироблення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, </a:t>
            </a:r>
            <a:r>
              <a:rPr lang="ru-RU" dirty="0" err="1"/>
              <a:t>користування</a:t>
            </a:r>
            <a:r>
              <a:rPr lang="ru-RU" dirty="0"/>
              <a:t>, </a:t>
            </a:r>
            <a:r>
              <a:rPr lang="ru-RU" dirty="0" err="1"/>
              <a:t>володіння</a:t>
            </a:r>
            <a:r>
              <a:rPr lang="ru-RU" dirty="0"/>
              <a:t> </a:t>
            </a:r>
            <a:r>
              <a:rPr lang="ru-RU" dirty="0" err="1"/>
              <a:t>майном</a:t>
            </a:r>
            <a:r>
              <a:rPr lang="ru-RU" dirty="0"/>
              <a:t>, </a:t>
            </a:r>
            <a:r>
              <a:rPr lang="ru-RU" dirty="0" err="1"/>
              <a:t>перебування</a:t>
            </a:r>
            <a:r>
              <a:rPr lang="ru-RU" dirty="0"/>
              <a:t> в </a:t>
            </a:r>
            <a:r>
              <a:rPr lang="ru-RU" dirty="0" err="1"/>
              <a:t>певному</a:t>
            </a:r>
            <a:r>
              <a:rPr lang="ru-RU" dirty="0"/>
              <a:t> </a:t>
            </a:r>
            <a:r>
              <a:rPr lang="ru-RU" dirty="0" err="1"/>
              <a:t>місці</a:t>
            </a:r>
            <a:r>
              <a:rPr lang="ru-RU" dirty="0"/>
              <a:t>, </a:t>
            </a:r>
            <a:r>
              <a:rPr lang="ru-RU" dirty="0" err="1"/>
              <a:t>експлуатації</a:t>
            </a:r>
            <a:r>
              <a:rPr lang="ru-RU" dirty="0"/>
              <a:t> </a:t>
            </a:r>
            <a:r>
              <a:rPr lang="ru-RU" dirty="0" err="1"/>
              <a:t>об’єкта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становити</a:t>
            </a:r>
            <a:r>
              <a:rPr lang="ru-RU" dirty="0"/>
              <a:t> </a:t>
            </a:r>
            <a:r>
              <a:rPr lang="ru-RU" dirty="0" err="1"/>
              <a:t>небезпеку</a:t>
            </a:r>
            <a:r>
              <a:rPr lang="ru-RU" dirty="0"/>
              <a:t>,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участі</a:t>
            </a:r>
            <a:r>
              <a:rPr lang="ru-RU" dirty="0"/>
              <a:t> в </a:t>
            </a:r>
            <a:r>
              <a:rPr lang="ru-RU" dirty="0" err="1"/>
              <a:t>певних</a:t>
            </a:r>
            <a:r>
              <a:rPr lang="ru-RU" dirty="0"/>
              <a:t> заходах.</a:t>
            </a:r>
          </a:p>
        </p:txBody>
      </p:sp>
    </p:spTree>
    <p:extLst>
      <p:ext uri="{BB962C8B-B14F-4D97-AF65-F5344CB8AC3E}">
        <p14:creationId xmlns:p14="http://schemas.microsoft.com/office/powerpoint/2010/main" val="31327302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1176" y="506243"/>
            <a:ext cx="943304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професійної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за першим та другим </a:t>
            </a:r>
            <a:r>
              <a:rPr lang="ru-RU" b="1" dirty="0" err="1"/>
              <a:t>ризиками</a:t>
            </a:r>
            <a:r>
              <a:rPr lang="ru-RU" b="1" dirty="0"/>
              <a:t> в межах </a:t>
            </a:r>
            <a:r>
              <a:rPr lang="ru-RU" b="1" dirty="0" err="1"/>
              <a:t>класу</a:t>
            </a:r>
            <a:endParaRPr lang="ru-RU" b="1" dirty="0"/>
          </a:p>
          <a:p>
            <a:pPr algn="just"/>
            <a:r>
              <a:rPr lang="ru-RU" b="1" dirty="0" err="1"/>
              <a:t>страхування</a:t>
            </a:r>
            <a:r>
              <a:rPr lang="ru-RU" b="1" dirty="0"/>
              <a:t> 13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передбачати</a:t>
            </a:r>
            <a:r>
              <a:rPr lang="ru-RU" dirty="0"/>
              <a:t> </a:t>
            </a:r>
            <a:r>
              <a:rPr lang="ru-RU" dirty="0" err="1"/>
              <a:t>обов’язок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</a:t>
            </a:r>
          </a:p>
          <a:p>
            <a:pPr algn="just"/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</a:t>
            </a:r>
          </a:p>
          <a:p>
            <a:pPr algn="just"/>
            <a:r>
              <a:rPr lang="ru-RU" dirty="0"/>
              <a:t>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endParaRPr lang="ru-RU" dirty="0"/>
          </a:p>
          <a:p>
            <a:pPr algn="just"/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майну,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під</a:t>
            </a:r>
            <a:endParaRPr lang="ru-RU" dirty="0"/>
          </a:p>
          <a:p>
            <a:pPr algn="just"/>
            <a:r>
              <a:rPr lang="ru-RU" dirty="0"/>
              <a:t>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(</a:t>
            </a:r>
            <a:r>
              <a:rPr lang="ru-RU" dirty="0" err="1"/>
              <a:t>неналежного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)</a:t>
            </a:r>
          </a:p>
          <a:p>
            <a:pPr algn="just"/>
            <a:r>
              <a:rPr lang="ru-RU" dirty="0"/>
              <a:t>нею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обов’язків</a:t>
            </a:r>
            <a:r>
              <a:rPr lang="ru-RU" dirty="0"/>
              <a:t>, 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неумисні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положень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та/</a:t>
            </a:r>
            <a:r>
              <a:rPr lang="ru-RU" dirty="0" err="1"/>
              <a:t>або</a:t>
            </a:r>
            <a:endParaRPr lang="ru-RU" dirty="0"/>
          </a:p>
          <a:p>
            <a:pPr algn="just"/>
            <a:r>
              <a:rPr lang="ru-RU" dirty="0" err="1"/>
              <a:t>зобов’язань</a:t>
            </a:r>
            <a:r>
              <a:rPr lang="ru-RU" dirty="0"/>
              <a:t> за договорами,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професійна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та</a:t>
            </a:r>
          </a:p>
          <a:p>
            <a:pPr algn="just"/>
            <a:r>
              <a:rPr lang="ru-RU" dirty="0" err="1"/>
              <a:t>надаються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(</a:t>
            </a:r>
            <a:r>
              <a:rPr lang="ru-RU" dirty="0" err="1"/>
              <a:t>виконуються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),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неумисні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бездіяльність</a:t>
            </a:r>
            <a:r>
              <a:rPr lang="ru-RU" dirty="0"/>
              <a:t>, </a:t>
            </a:r>
            <a:r>
              <a:rPr lang="ru-RU" dirty="0" err="1"/>
              <a:t>помилки</a:t>
            </a:r>
            <a:r>
              <a:rPr lang="ru-RU" dirty="0"/>
              <a:t>,</a:t>
            </a:r>
          </a:p>
          <a:p>
            <a:pPr algn="just"/>
            <a:r>
              <a:rPr lang="ru-RU" dirty="0" err="1"/>
              <a:t>необережність</a:t>
            </a:r>
            <a:r>
              <a:rPr lang="ru-RU" dirty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b="1" dirty="0" err="1"/>
              <a:t>Класифікаційною</a:t>
            </a:r>
            <a:r>
              <a:rPr lang="ru-RU" b="1" dirty="0"/>
              <a:t> </a:t>
            </a:r>
            <a:r>
              <a:rPr lang="ru-RU" b="1" dirty="0" err="1"/>
              <a:t>ознакою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 в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професійної</a:t>
            </a:r>
            <a:endParaRPr lang="ru-RU" b="1" dirty="0"/>
          </a:p>
          <a:p>
            <a:pPr algn="just"/>
            <a:r>
              <a:rPr lang="ru-RU" b="1" dirty="0" err="1"/>
              <a:t>відповідальност</a:t>
            </a:r>
            <a:r>
              <a:rPr lang="ru-RU" dirty="0" err="1"/>
              <a:t>і</a:t>
            </a:r>
            <a:r>
              <a:rPr lang="ru-RU" dirty="0"/>
              <a:t> є </a:t>
            </a:r>
            <a:r>
              <a:rPr lang="ru-RU" dirty="0" err="1"/>
              <a:t>дія</a:t>
            </a:r>
            <a:r>
              <a:rPr lang="ru-RU" dirty="0"/>
              <a:t> страхового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в</a:t>
            </a:r>
          </a:p>
          <a:p>
            <a:pPr algn="just"/>
            <a:r>
              <a:rPr lang="ru-RU" dirty="0" err="1"/>
              <a:t>наданні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(</a:t>
            </a:r>
            <a:r>
              <a:rPr lang="ru-RU" dirty="0" err="1"/>
              <a:t>виконанні</a:t>
            </a:r>
            <a:r>
              <a:rPr lang="ru-RU" dirty="0"/>
              <a:t> </a:t>
            </a:r>
            <a:r>
              <a:rPr lang="ru-RU" dirty="0" err="1"/>
              <a:t>робіт</a:t>
            </a:r>
            <a:r>
              <a:rPr lang="ru-RU" dirty="0"/>
              <a:t>) </a:t>
            </a:r>
            <a:r>
              <a:rPr lang="ru-RU" dirty="0" err="1"/>
              <a:t>суб’єктом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відповідного</a:t>
            </a:r>
            <a:endParaRPr lang="ru-RU" dirty="0"/>
          </a:p>
          <a:p>
            <a:pPr algn="just"/>
            <a:r>
              <a:rPr lang="ru-RU" dirty="0" err="1"/>
              <a:t>дозволу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/ установи </a:t>
            </a:r>
            <a:r>
              <a:rPr lang="ru-RU" dirty="0" err="1"/>
              <a:t>відповідно</a:t>
            </a:r>
            <a:r>
              <a:rPr lang="ru-RU" dirty="0"/>
              <a:t> до</a:t>
            </a:r>
          </a:p>
          <a:p>
            <a:pPr algn="just"/>
            <a:r>
              <a:rPr lang="ru-RU" dirty="0" err="1"/>
              <a:t>законодавства</a:t>
            </a:r>
            <a:r>
              <a:rPr lang="ru-RU" dirty="0"/>
              <a:t> 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ліцензії</a:t>
            </a:r>
            <a:r>
              <a:rPr lang="ru-RU" dirty="0"/>
              <a:t>, </a:t>
            </a:r>
            <a:r>
              <a:rPr lang="ru-RU" dirty="0" err="1"/>
              <a:t>сертифікати</a:t>
            </a:r>
            <a:r>
              <a:rPr lang="ru-RU" dirty="0"/>
              <a:t>, </a:t>
            </a:r>
            <a:r>
              <a:rPr lang="ru-RU" dirty="0" err="1"/>
              <a:t>свідоцтва</a:t>
            </a:r>
            <a:r>
              <a:rPr lang="ru-RU" dirty="0"/>
              <a:t>, </a:t>
            </a:r>
            <a:r>
              <a:rPr lang="ru-RU" dirty="0" err="1"/>
              <a:t>посвідчення</a:t>
            </a:r>
            <a:r>
              <a:rPr lang="ru-RU" dirty="0"/>
              <a:t>, </a:t>
            </a:r>
            <a:r>
              <a:rPr lang="ru-RU" dirty="0" err="1"/>
              <a:t>реєстрації</a:t>
            </a:r>
            <a:r>
              <a:rPr lang="ru-RU" dirty="0"/>
              <a:t>) на</a:t>
            </a:r>
          </a:p>
          <a:p>
            <a:pPr algn="just"/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чинним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endParaRPr lang="ru-RU" dirty="0"/>
          </a:p>
          <a:p>
            <a:pPr algn="just"/>
            <a:r>
              <a:rPr lang="ru-RU" dirty="0" err="1"/>
              <a:t>спеціальних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, </a:t>
            </a:r>
            <a:r>
              <a:rPr lang="ru-RU" dirty="0" err="1"/>
              <a:t>досвіду</a:t>
            </a:r>
            <a:r>
              <a:rPr lang="ru-RU" dirty="0"/>
              <a:t> та </a:t>
            </a:r>
            <a:r>
              <a:rPr lang="ru-RU" dirty="0" err="1"/>
              <a:t>кваліфікації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цю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862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776536" y="999098"/>
            <a:ext cx="66967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10 - страхування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, яка </a:t>
            </a:r>
            <a:r>
              <a:rPr lang="ru-RU" dirty="0" err="1">
                <a:solidFill>
                  <a:prstClr val="black"/>
                </a:solidFill>
              </a:rPr>
              <a:t>виникає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використання</a:t>
            </a:r>
            <a:r>
              <a:rPr lang="ru-RU" dirty="0">
                <a:solidFill>
                  <a:prstClr val="black"/>
                </a:solidFill>
              </a:rPr>
              <a:t> наземного транспортного </a:t>
            </a:r>
            <a:r>
              <a:rPr lang="ru-RU" dirty="0" err="1">
                <a:solidFill>
                  <a:prstClr val="black"/>
                </a:solidFill>
              </a:rPr>
              <a:t>засобу</a:t>
            </a:r>
            <a:r>
              <a:rPr lang="ru-RU" dirty="0">
                <a:solidFill>
                  <a:prstClr val="black"/>
                </a:solidFill>
              </a:rPr>
              <a:t> (у тому </a:t>
            </a:r>
            <a:r>
              <a:rPr lang="ru-RU" dirty="0" err="1">
                <a:solidFill>
                  <a:prstClr val="black"/>
                </a:solidFill>
              </a:rPr>
              <a:t>числі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перевізника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11 - страхування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, яка </a:t>
            </a:r>
            <a:r>
              <a:rPr lang="ru-RU" dirty="0" err="1">
                <a:solidFill>
                  <a:prstClr val="black"/>
                </a:solidFill>
              </a:rPr>
              <a:t>виникає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використання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повітряного</a:t>
            </a:r>
            <a:r>
              <a:rPr lang="ru-RU" dirty="0">
                <a:solidFill>
                  <a:prstClr val="black"/>
                </a:solidFill>
              </a:rPr>
              <a:t> судна (у тому </a:t>
            </a:r>
            <a:r>
              <a:rPr lang="ru-RU" dirty="0" err="1">
                <a:solidFill>
                  <a:prstClr val="black"/>
                </a:solidFill>
              </a:rPr>
              <a:t>числі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перевізника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12 - страхування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, яка </a:t>
            </a:r>
            <a:r>
              <a:rPr lang="ru-RU" dirty="0" err="1">
                <a:solidFill>
                  <a:prstClr val="black"/>
                </a:solidFill>
              </a:rPr>
              <a:t>виникає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використання</a:t>
            </a:r>
            <a:r>
              <a:rPr lang="ru-RU" dirty="0">
                <a:solidFill>
                  <a:prstClr val="black"/>
                </a:solidFill>
              </a:rPr>
              <a:t> водного судна (у тому </a:t>
            </a:r>
            <a:r>
              <a:rPr lang="ru-RU" dirty="0" err="1">
                <a:solidFill>
                  <a:prstClr val="black"/>
                </a:solidFill>
              </a:rPr>
              <a:t>числі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перевізника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13 -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визначеної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класах</a:t>
            </a:r>
            <a:r>
              <a:rPr lang="ru-RU" dirty="0">
                <a:solidFill>
                  <a:prstClr val="black"/>
                </a:solidFill>
              </a:rPr>
              <a:t> 10, 11, 12);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14 -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кредитів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15 -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поруки (</a:t>
            </a:r>
            <a:r>
              <a:rPr lang="ru-RU" dirty="0" err="1">
                <a:solidFill>
                  <a:prstClr val="black"/>
                </a:solidFill>
              </a:rPr>
              <a:t>гарантії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16 -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фінансових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визначених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класами</a:t>
            </a:r>
            <a:r>
              <a:rPr lang="ru-RU" dirty="0">
                <a:solidFill>
                  <a:prstClr val="black"/>
                </a:solidFill>
              </a:rPr>
              <a:t> 14, 15);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17 -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судових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18 -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пов’язаних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наданням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допомоги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асистанс</a:t>
            </a:r>
            <a:r>
              <a:rPr lang="ru-RU" dirty="0">
                <a:solidFill>
                  <a:prstClr val="black"/>
                </a:solidFill>
              </a:rPr>
              <a:t>) особам, </a:t>
            </a:r>
            <a:r>
              <a:rPr lang="ru-RU" dirty="0" err="1">
                <a:solidFill>
                  <a:prstClr val="black"/>
                </a:solidFill>
              </a:rPr>
              <a:t>які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потрапили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скрутне</a:t>
            </a:r>
            <a:r>
              <a:rPr lang="ru-RU" dirty="0">
                <a:solidFill>
                  <a:prstClr val="black"/>
                </a:solidFill>
              </a:rPr>
              <a:t> становище </a:t>
            </a:r>
            <a:r>
              <a:rPr lang="ru-RU" dirty="0" err="1">
                <a:solidFill>
                  <a:prstClr val="black"/>
                </a:solidFill>
              </a:rPr>
              <a:t>під</a:t>
            </a:r>
            <a:r>
              <a:rPr lang="ru-RU" dirty="0">
                <a:solidFill>
                  <a:prstClr val="black"/>
                </a:solidFill>
              </a:rPr>
              <a:t> час </a:t>
            </a:r>
            <a:r>
              <a:rPr lang="ru-RU" dirty="0" err="1">
                <a:solidFill>
                  <a:prstClr val="black"/>
                </a:solidFill>
              </a:rPr>
              <a:t>здійснення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подорожі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3808C2-058F-424B-BCA6-109BBD6D6F36}"/>
              </a:ext>
            </a:extLst>
          </p:cNvPr>
          <p:cNvSpPr txBox="1"/>
          <p:nvPr/>
        </p:nvSpPr>
        <p:spPr>
          <a:xfrm>
            <a:off x="416496" y="513546"/>
            <a:ext cx="8208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До </a:t>
            </a:r>
            <a:r>
              <a:rPr lang="ru-RU" b="1" dirty="0" err="1">
                <a:solidFill>
                  <a:prstClr val="black"/>
                </a:solidFill>
              </a:rPr>
              <a:t>класів</a:t>
            </a:r>
            <a:r>
              <a:rPr lang="ru-RU" b="1" dirty="0">
                <a:solidFill>
                  <a:prstClr val="black"/>
                </a:solidFill>
              </a:rPr>
              <a:t> страхування </a:t>
            </a:r>
            <a:r>
              <a:rPr lang="ru-RU" b="1" dirty="0" err="1">
                <a:solidFill>
                  <a:prstClr val="black"/>
                </a:solidFill>
              </a:rPr>
              <a:t>іншого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ніж</a:t>
            </a:r>
            <a:r>
              <a:rPr lang="ru-RU" b="1" dirty="0">
                <a:solidFill>
                  <a:prstClr val="black"/>
                </a:solidFill>
              </a:rPr>
              <a:t> страхування </a:t>
            </a:r>
            <a:r>
              <a:rPr lang="ru-RU" b="1" dirty="0" err="1">
                <a:solidFill>
                  <a:prstClr val="black"/>
                </a:solidFill>
              </a:rPr>
              <a:t>життя</a:t>
            </a:r>
            <a:r>
              <a:rPr lang="ru-RU" b="1" dirty="0">
                <a:solidFill>
                  <a:prstClr val="black"/>
                </a:solidFill>
              </a:rPr>
              <a:t>, належать </a:t>
            </a:r>
            <a:r>
              <a:rPr lang="ru-RU" b="1" dirty="0" err="1">
                <a:solidFill>
                  <a:prstClr val="black"/>
                </a:solidFill>
              </a:rPr>
              <a:t>також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КЛАСИ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7931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5000" y="836712"/>
            <a:ext cx="900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Перший та </a:t>
            </a:r>
            <a:r>
              <a:rPr lang="ru-RU" b="1" dirty="0" err="1">
                <a:solidFill>
                  <a:prstClr val="black"/>
                </a:solidFill>
              </a:rPr>
              <a:t>другий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класу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13 </a:t>
            </a:r>
            <a:r>
              <a:rPr lang="ru-RU" b="1" dirty="0" err="1">
                <a:solidFill>
                  <a:prstClr val="black"/>
                </a:solidFill>
              </a:rPr>
              <a:t>характеризуються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шкоди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заподіяної</a:t>
            </a:r>
            <a:r>
              <a:rPr lang="ru-RU" dirty="0">
                <a:solidFill>
                  <a:prstClr val="black"/>
                </a:solidFill>
              </a:rPr>
              <a:t> особою,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застрахована, </a:t>
            </a:r>
            <a:r>
              <a:rPr lang="ru-RU" dirty="0" err="1">
                <a:solidFill>
                  <a:prstClr val="black"/>
                </a:solidFill>
              </a:rPr>
              <a:t>потерпілій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третій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майну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бездіяльності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особи,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застрахована,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умов, </a:t>
            </a:r>
            <a:r>
              <a:rPr lang="ru-RU" dirty="0" err="1">
                <a:solidFill>
                  <a:prstClr val="black"/>
                </a:solidFill>
              </a:rPr>
              <a:t>передбачених</a:t>
            </a:r>
            <a:r>
              <a:rPr lang="ru-RU" dirty="0">
                <a:solidFill>
                  <a:prstClr val="black"/>
                </a:solidFill>
              </a:rPr>
              <a:t> договором</a:t>
            </a:r>
          </a:p>
          <a:p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За першим та другим </a:t>
            </a:r>
            <a:r>
              <a:rPr lang="ru-RU" b="1" dirty="0" err="1">
                <a:solidFill>
                  <a:prstClr val="black"/>
                </a:solidFill>
              </a:rPr>
              <a:t>ризиками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класу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13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обмежувати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обсяг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застрахованої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дію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захисту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</a:t>
            </a:r>
          </a:p>
          <a:p>
            <a:r>
              <a:rPr lang="ru-RU" dirty="0">
                <a:solidFill>
                  <a:prstClr val="black"/>
                </a:solidFill>
              </a:rPr>
              <a:t>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цим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класом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інше</a:t>
            </a:r>
            <a:r>
              <a:rPr lang="ru-RU" dirty="0">
                <a:solidFill>
                  <a:prstClr val="black"/>
                </a:solidFill>
              </a:rPr>
              <a:t> не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законодавством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України</a:t>
            </a:r>
            <a:r>
              <a:rPr lang="ru-RU" dirty="0">
                <a:solidFill>
                  <a:prstClr val="black"/>
                </a:solidFill>
              </a:rPr>
              <a:t>), </a:t>
            </a:r>
            <a:r>
              <a:rPr lang="ru-RU" dirty="0" err="1">
                <a:solidFill>
                  <a:prstClr val="black"/>
                </a:solidFill>
              </a:rPr>
              <a:t>під</a:t>
            </a:r>
            <a:r>
              <a:rPr lang="ru-RU" dirty="0">
                <a:solidFill>
                  <a:prstClr val="black"/>
                </a:solidFill>
              </a:rPr>
              <a:t> час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провадження</a:t>
            </a:r>
            <a:r>
              <a:rPr lang="ru-RU" dirty="0">
                <a:solidFill>
                  <a:prstClr val="black"/>
                </a:solidFill>
              </a:rPr>
              <a:t> особою,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застрахована, </a:t>
            </a:r>
            <a:r>
              <a:rPr lang="ru-RU" dirty="0" err="1">
                <a:solidFill>
                  <a:prstClr val="black"/>
                </a:solidFill>
              </a:rPr>
              <a:t>певного</a:t>
            </a:r>
            <a:r>
              <a:rPr lang="ru-RU" dirty="0">
                <a:solidFill>
                  <a:prstClr val="black"/>
                </a:solidFill>
              </a:rPr>
              <a:t> виду </a:t>
            </a:r>
            <a:r>
              <a:rPr lang="ru-RU" dirty="0" err="1">
                <a:solidFill>
                  <a:prstClr val="black"/>
                </a:solidFill>
              </a:rPr>
              <a:t>господарської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діяльності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передбаченої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договорі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(застрахована </a:t>
            </a:r>
            <a:r>
              <a:rPr lang="ru-RU" dirty="0" err="1">
                <a:solidFill>
                  <a:prstClr val="black"/>
                </a:solidFill>
              </a:rPr>
              <a:t>діяльність</a:t>
            </a:r>
            <a:r>
              <a:rPr lang="ru-RU" dirty="0">
                <a:solidFill>
                  <a:prstClr val="black"/>
                </a:solidFill>
              </a:rPr>
              <a:t>), </a:t>
            </a:r>
            <a:r>
              <a:rPr lang="ru-RU" dirty="0" err="1">
                <a:solidFill>
                  <a:prstClr val="black"/>
                </a:solidFill>
              </a:rPr>
              <a:t>виконання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професійних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обов’язків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професійної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), </a:t>
            </a:r>
            <a:r>
              <a:rPr lang="ru-RU" dirty="0" err="1">
                <a:solidFill>
                  <a:prstClr val="black"/>
                </a:solidFill>
              </a:rPr>
              <a:t>вироблення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продукції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надання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послуг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користування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володіння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майном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перебування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певному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місці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експлуатації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об’єкта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становити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небезпеку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проведення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участі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певних</a:t>
            </a:r>
            <a:r>
              <a:rPr lang="ru-RU" dirty="0">
                <a:solidFill>
                  <a:prstClr val="black"/>
                </a:solidFill>
              </a:rPr>
              <a:t> заходах.</a:t>
            </a:r>
          </a:p>
        </p:txBody>
      </p:sp>
    </p:spTree>
    <p:extLst>
      <p:ext uri="{BB962C8B-B14F-4D97-AF65-F5344CB8AC3E}">
        <p14:creationId xmlns:p14="http://schemas.microsoft.com/office/powerpoint/2010/main" val="15478623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8504" y="692696"/>
            <a:ext cx="92170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професійної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dirty="0"/>
              <a:t>за </a:t>
            </a:r>
            <a:r>
              <a:rPr lang="uk-UA" dirty="0"/>
              <a:t>першим та другим 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класу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13,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передбачатись</a:t>
            </a:r>
            <a:r>
              <a:rPr lang="ru-RU" dirty="0"/>
              <a:t> </a:t>
            </a:r>
            <a:r>
              <a:rPr lang="ru-RU" dirty="0" err="1"/>
              <a:t>обов’язок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майну,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(</a:t>
            </a:r>
            <a:r>
              <a:rPr lang="ru-RU" dirty="0" err="1"/>
              <a:t>неналежного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) нею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обов’язків</a:t>
            </a:r>
            <a:r>
              <a:rPr lang="ru-RU" dirty="0"/>
              <a:t>, 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неумисні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положень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за договорами,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професійна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та </a:t>
            </a:r>
            <a:r>
              <a:rPr lang="ru-RU" dirty="0" err="1"/>
              <a:t>надаються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(</a:t>
            </a:r>
            <a:r>
              <a:rPr lang="ru-RU" dirty="0" err="1"/>
              <a:t>виконуються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),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неумисні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бездіяльність</a:t>
            </a:r>
            <a:r>
              <a:rPr lang="ru-RU" dirty="0"/>
              <a:t>, </a:t>
            </a:r>
            <a:r>
              <a:rPr lang="ru-RU" dirty="0" err="1"/>
              <a:t>помилки</a:t>
            </a:r>
            <a:r>
              <a:rPr lang="ru-RU" dirty="0"/>
              <a:t>, </a:t>
            </a:r>
            <a:r>
              <a:rPr lang="ru-RU" dirty="0" err="1"/>
              <a:t>необережність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err="1"/>
              <a:t>Класифікаційною</a:t>
            </a:r>
            <a:r>
              <a:rPr lang="ru-RU" b="1" dirty="0"/>
              <a:t> </a:t>
            </a:r>
            <a:r>
              <a:rPr lang="ru-RU" b="1" dirty="0" err="1"/>
              <a:t>ознакою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 в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професійної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є </a:t>
            </a:r>
            <a:r>
              <a:rPr lang="ru-RU" dirty="0" err="1"/>
              <a:t>дія</a:t>
            </a:r>
            <a:r>
              <a:rPr lang="ru-RU" dirty="0"/>
              <a:t> страхового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наданні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(</a:t>
            </a:r>
            <a:r>
              <a:rPr lang="ru-RU" dirty="0" err="1"/>
              <a:t>виконанні</a:t>
            </a:r>
            <a:r>
              <a:rPr lang="ru-RU" dirty="0"/>
              <a:t> </a:t>
            </a:r>
            <a:r>
              <a:rPr lang="ru-RU" dirty="0" err="1"/>
              <a:t>робіт</a:t>
            </a:r>
            <a:r>
              <a:rPr lang="ru-RU" dirty="0"/>
              <a:t>) </a:t>
            </a:r>
            <a:r>
              <a:rPr lang="ru-RU" dirty="0" err="1"/>
              <a:t>суб’єктом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дозволу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/ установи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законодавства</a:t>
            </a:r>
            <a:r>
              <a:rPr lang="ru-RU" dirty="0"/>
              <a:t> 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ліцензії</a:t>
            </a:r>
            <a:r>
              <a:rPr lang="ru-RU" dirty="0"/>
              <a:t>, </a:t>
            </a:r>
            <a:r>
              <a:rPr lang="ru-RU" dirty="0" err="1"/>
              <a:t>сертифікати</a:t>
            </a:r>
            <a:r>
              <a:rPr lang="ru-RU" dirty="0"/>
              <a:t>, </a:t>
            </a:r>
            <a:r>
              <a:rPr lang="ru-RU" dirty="0" err="1"/>
              <a:t>свідоцтва</a:t>
            </a:r>
            <a:r>
              <a:rPr lang="ru-RU" dirty="0"/>
              <a:t>, </a:t>
            </a:r>
            <a:r>
              <a:rPr lang="ru-RU" dirty="0" err="1"/>
              <a:t>посвідчення</a:t>
            </a:r>
            <a:r>
              <a:rPr lang="ru-RU" dirty="0"/>
              <a:t>, </a:t>
            </a:r>
            <a:r>
              <a:rPr lang="ru-RU" dirty="0" err="1"/>
              <a:t>реєстрації</a:t>
            </a:r>
            <a:r>
              <a:rPr lang="ru-RU" dirty="0"/>
              <a:t>) на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чинним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спеціальних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, </a:t>
            </a:r>
            <a:r>
              <a:rPr lang="ru-RU" dirty="0" err="1"/>
              <a:t>досвіду</a:t>
            </a:r>
            <a:r>
              <a:rPr lang="ru-RU" dirty="0"/>
              <a:t> та </a:t>
            </a:r>
            <a:r>
              <a:rPr lang="ru-RU" dirty="0" err="1"/>
              <a:t>кваліфікації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цю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11690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4040" y="692696"/>
            <a:ext cx="79208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За першим та другим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ризиками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в межах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класу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страхування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13,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здійснюється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страхування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відповідальності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перед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визначеними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третіми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особами 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(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визначеним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колом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третіх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осіб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),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яким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може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бути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завдано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шкоду особою,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відповідальність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якої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застрахована,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уключаючи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:</a:t>
            </a:r>
          </a:p>
          <a:p>
            <a:pPr algn="just"/>
            <a:r>
              <a:rPr lang="ru-RU" sz="2000" dirty="0">
                <a:solidFill>
                  <a:srgbClr val="333333"/>
                </a:solidFill>
                <a:latin typeface="Times New Roman"/>
              </a:rPr>
              <a:t>1)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замовників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послуг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або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робіт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що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надаються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(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виконуються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) особою,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відповідальність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якої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застрахована;</a:t>
            </a:r>
          </a:p>
          <a:p>
            <a:pPr algn="just"/>
            <a:r>
              <a:rPr lang="ru-RU" sz="2000" dirty="0">
                <a:solidFill>
                  <a:srgbClr val="333333"/>
                </a:solidFill>
                <a:latin typeface="Times New Roman"/>
              </a:rPr>
              <a:t>2)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споживачів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товарів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(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робіт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послуг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),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вироблених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(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реалізованих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виконаних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наданих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) особою,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відповідальність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якої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застрахована;</a:t>
            </a:r>
          </a:p>
          <a:p>
            <a:pPr algn="just"/>
            <a:r>
              <a:rPr lang="ru-RU" sz="2000" dirty="0">
                <a:solidFill>
                  <a:srgbClr val="333333"/>
                </a:solidFill>
                <a:latin typeface="Times New Roman"/>
              </a:rPr>
              <a:t>3)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працівників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які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перебувають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у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трудових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відносинах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з особою,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відповідальність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якої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застрахована.</a:t>
            </a:r>
            <a:endParaRPr lang="ru-RU" sz="2000" b="0" i="0" dirty="0">
              <a:solidFill>
                <a:srgbClr val="333333"/>
              </a:solidFill>
              <a:effectLst/>
              <a:latin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4528" y="4509120"/>
            <a:ext cx="80493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Характерною </a:t>
            </a:r>
            <a:r>
              <a:rPr lang="ru-RU" sz="2000" b="1" dirty="0" err="1">
                <a:solidFill>
                  <a:srgbClr val="C00000"/>
                </a:solidFill>
              </a:rPr>
              <a:t>ознакою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класу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2000" b="1" dirty="0">
                <a:solidFill>
                  <a:srgbClr val="C00000"/>
                </a:solidFill>
              </a:rPr>
              <a:t> 13 </a:t>
            </a:r>
            <a:r>
              <a:rPr lang="ru-RU" sz="2000" dirty="0"/>
              <a:t>у </a:t>
            </a:r>
            <a:r>
              <a:rPr lang="ru-RU" sz="2000" dirty="0" err="1"/>
              <a:t>разі</a:t>
            </a:r>
            <a:r>
              <a:rPr lang="ru-RU" sz="2000" dirty="0"/>
              <a:t> </a:t>
            </a:r>
            <a:r>
              <a:rPr lang="ru-RU" sz="2000" dirty="0" err="1"/>
              <a:t>здійснення</a:t>
            </a:r>
            <a:r>
              <a:rPr lang="ru-RU" sz="2000" dirty="0"/>
              <a:t> </a:t>
            </a:r>
            <a:r>
              <a:rPr lang="ru-RU" sz="2000" dirty="0" err="1"/>
              <a:t>діяльності</a:t>
            </a:r>
            <a:r>
              <a:rPr lang="ru-RU" sz="2000" dirty="0"/>
              <a:t> страховика </a:t>
            </a:r>
            <a:r>
              <a:rPr lang="ru-RU" sz="2000" dirty="0" err="1"/>
              <a:t>відповідно</a:t>
            </a:r>
            <a:r>
              <a:rPr lang="ru-RU" sz="2000" dirty="0"/>
              <a:t> до </a:t>
            </a:r>
            <a:r>
              <a:rPr lang="ru-RU" sz="2000" dirty="0" err="1"/>
              <a:t>Митного</a:t>
            </a:r>
            <a:r>
              <a:rPr lang="ru-RU" sz="2000" dirty="0"/>
              <a:t> кодексу </a:t>
            </a:r>
            <a:r>
              <a:rPr lang="ru-RU" sz="2000" dirty="0" err="1"/>
              <a:t>України</a:t>
            </a:r>
            <a:r>
              <a:rPr lang="ru-RU" sz="2000" dirty="0"/>
              <a:t> є </a:t>
            </a:r>
            <a:r>
              <a:rPr lang="ru-RU" sz="2000" dirty="0" err="1"/>
              <a:t>укладання</a:t>
            </a:r>
            <a:r>
              <a:rPr lang="ru-RU" sz="2000" dirty="0"/>
              <a:t> страховиком </a:t>
            </a:r>
            <a:r>
              <a:rPr lang="ru-RU" sz="2000" dirty="0" err="1"/>
              <a:t>договорів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</a:t>
            </a:r>
            <a:r>
              <a:rPr lang="ru-RU" sz="2000" dirty="0" err="1"/>
              <a:t>відповідальності</a:t>
            </a:r>
            <a:r>
              <a:rPr lang="ru-RU" sz="2000" dirty="0"/>
              <a:t> особи, на яку </a:t>
            </a:r>
            <a:r>
              <a:rPr lang="ru-RU" sz="2000" dirty="0" err="1"/>
              <a:t>покладається</a:t>
            </a:r>
            <a:r>
              <a:rPr lang="ru-RU" sz="2000" dirty="0"/>
              <a:t> </a:t>
            </a:r>
            <a:r>
              <a:rPr lang="ru-RU" sz="2000" dirty="0" err="1"/>
              <a:t>обов’язок</a:t>
            </a:r>
            <a:r>
              <a:rPr lang="ru-RU" sz="2000" dirty="0"/>
              <a:t> </a:t>
            </a:r>
            <a:r>
              <a:rPr lang="ru-RU" sz="2000" dirty="0" err="1"/>
              <a:t>зі</a:t>
            </a:r>
            <a:r>
              <a:rPr lang="ru-RU" sz="2000" dirty="0"/>
              <a:t> </a:t>
            </a:r>
            <a:r>
              <a:rPr lang="ru-RU" sz="2000" dirty="0" err="1"/>
              <a:t>сплати</a:t>
            </a:r>
            <a:r>
              <a:rPr lang="ru-RU" sz="2000" dirty="0"/>
              <a:t> </a:t>
            </a:r>
            <a:r>
              <a:rPr lang="ru-RU" sz="2000" dirty="0" err="1"/>
              <a:t>митних</a:t>
            </a:r>
            <a:r>
              <a:rPr lang="ru-RU" sz="2000" dirty="0"/>
              <a:t> </a:t>
            </a:r>
            <a:r>
              <a:rPr lang="ru-RU" sz="2000" dirty="0" err="1"/>
              <a:t>платежів</a:t>
            </a:r>
            <a:r>
              <a:rPr lang="ru-RU" sz="2000" dirty="0"/>
              <a:t>, за </a:t>
            </a:r>
            <a:r>
              <a:rPr lang="ru-RU" sz="2000" dirty="0" err="1"/>
              <a:t>невиконання</a:t>
            </a:r>
            <a:r>
              <a:rPr lang="ru-RU" sz="2000" dirty="0"/>
              <a:t> такого </a:t>
            </a:r>
            <a:r>
              <a:rPr lang="ru-RU" sz="2000" dirty="0" err="1"/>
              <a:t>обов’язку</a:t>
            </a:r>
            <a:r>
              <a:rPr lang="ru-RU" sz="2000" dirty="0"/>
              <a:t> за першим та другим </a:t>
            </a:r>
            <a:r>
              <a:rPr lang="ru-RU" sz="2000" dirty="0" err="1"/>
              <a:t>ризиками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11690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547016"/>
            <a:ext cx="89289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b="1" dirty="0" err="1"/>
              <a:t>Ризик</a:t>
            </a:r>
            <a:r>
              <a:rPr lang="ru-RU" b="1" dirty="0"/>
              <a:t> </a:t>
            </a:r>
            <a:r>
              <a:rPr lang="ru-RU" b="1" dirty="0" err="1"/>
              <a:t>третій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13, </a:t>
            </a:r>
            <a:r>
              <a:rPr lang="ru-RU" b="1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заподіяної</a:t>
            </a:r>
            <a:r>
              <a:rPr lang="ru-RU" dirty="0"/>
              <a:t>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ядерної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ядерного </a:t>
            </a:r>
            <a:r>
              <a:rPr lang="ru-RU" dirty="0" err="1"/>
              <a:t>інциденту</a:t>
            </a:r>
            <a:r>
              <a:rPr lang="ru-RU" dirty="0"/>
              <a:t>, </a:t>
            </a:r>
            <a:r>
              <a:rPr lang="ru-RU" dirty="0" err="1"/>
              <a:t>відповідальність</a:t>
            </a:r>
            <a:r>
              <a:rPr lang="ru-RU" dirty="0"/>
              <a:t> за яку </a:t>
            </a:r>
            <a:r>
              <a:rPr lang="ru-RU" dirty="0" err="1"/>
              <a:t>несе</a:t>
            </a:r>
            <a:r>
              <a:rPr lang="ru-RU" dirty="0"/>
              <a:t> </a:t>
            </a:r>
            <a:r>
              <a:rPr lang="ru-RU" dirty="0" err="1"/>
              <a:t>страхувальник</a:t>
            </a:r>
            <a:r>
              <a:rPr lang="ru-RU" dirty="0"/>
              <a:t> (оператор </a:t>
            </a:r>
            <a:r>
              <a:rPr lang="ru-RU" dirty="0" err="1"/>
              <a:t>ядерної</a:t>
            </a:r>
            <a:r>
              <a:rPr lang="ru-RU" dirty="0"/>
              <a:t> установки).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6496" y="2141189"/>
            <a:ext cx="9073008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Ризик</a:t>
            </a:r>
            <a:r>
              <a:rPr lang="ru-RU" b="1" dirty="0"/>
              <a:t> </a:t>
            </a:r>
            <a:r>
              <a:rPr lang="ru-RU" b="1" dirty="0" err="1"/>
              <a:t>третій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 </a:t>
            </a:r>
            <a:r>
              <a:rPr lang="ru-RU" b="1" dirty="0" err="1"/>
              <a:t>передбачає</a:t>
            </a:r>
            <a:r>
              <a:rPr lang="ru-RU" b="1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ядерного оператора за </a:t>
            </a:r>
            <a:r>
              <a:rPr lang="ru-RU" dirty="0" err="1"/>
              <a:t>наслідки</a:t>
            </a:r>
            <a:r>
              <a:rPr lang="ru-RU" dirty="0"/>
              <a:t> ядерного </a:t>
            </a:r>
            <a:r>
              <a:rPr lang="ru-RU" dirty="0" err="1"/>
              <a:t>інциденту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транспортування</a:t>
            </a:r>
            <a:r>
              <a:rPr lang="ru-RU" dirty="0"/>
              <a:t> </a:t>
            </a:r>
            <a:r>
              <a:rPr lang="ru-RU" dirty="0" err="1"/>
              <a:t>ядерних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Клас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13 не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endParaRPr lang="ru-RU" sz="500" dirty="0"/>
          </a:p>
          <a:p>
            <a:pPr marL="342900" indent="-342900">
              <a:buAutoNum type="arabicParenR"/>
            </a:pP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наземного транспортного</a:t>
            </a:r>
          </a:p>
          <a:p>
            <a:r>
              <a:rPr lang="ru-RU" dirty="0" err="1"/>
              <a:t>засобу</a:t>
            </a:r>
            <a:r>
              <a:rPr lang="ru-RU" dirty="0"/>
              <a:t> 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10;</a:t>
            </a:r>
          </a:p>
          <a:p>
            <a:endParaRPr lang="ru-RU" dirty="0"/>
          </a:p>
          <a:p>
            <a:r>
              <a:rPr lang="ru-RU" dirty="0"/>
              <a:t>2)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повітряного</a:t>
            </a:r>
            <a:r>
              <a:rPr lang="ru-RU" dirty="0"/>
              <a:t>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11;</a:t>
            </a:r>
          </a:p>
          <a:p>
            <a:endParaRPr lang="ru-RU" dirty="0"/>
          </a:p>
          <a:p>
            <a:r>
              <a:rPr lang="ru-RU" dirty="0"/>
              <a:t>3)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водного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12;</a:t>
            </a:r>
          </a:p>
          <a:p>
            <a:endParaRPr lang="ru-RU" dirty="0"/>
          </a:p>
          <a:p>
            <a:r>
              <a:rPr lang="ru-RU" dirty="0"/>
              <a:t>4)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17.</a:t>
            </a:r>
          </a:p>
        </p:txBody>
      </p:sp>
    </p:spTree>
    <p:extLst>
      <p:ext uri="{BB962C8B-B14F-4D97-AF65-F5344CB8AC3E}">
        <p14:creationId xmlns:p14="http://schemas.microsoft.com/office/powerpoint/2010/main" val="13511690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0512" y="692696"/>
            <a:ext cx="90730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14 “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кредитів</a:t>
            </a:r>
            <a:r>
              <a:rPr lang="ru-RU" b="1" dirty="0"/>
              <a:t>” </a:t>
            </a:r>
            <a:r>
              <a:rPr lang="ru-RU" dirty="0"/>
              <a:t>(</a:t>
            </a:r>
            <a:r>
              <a:rPr lang="ru-RU" dirty="0" err="1"/>
              <a:t>далі</a:t>
            </a:r>
            <a:r>
              <a:rPr lang="ru-RU" dirty="0"/>
              <a:t> - </a:t>
            </a:r>
            <a:r>
              <a:rPr lang="ru-RU" dirty="0" err="1"/>
              <a:t>клас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14)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у межах </a:t>
            </a:r>
            <a:r>
              <a:rPr lang="ru-RU" dirty="0" err="1"/>
              <a:t>класу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кредитів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14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страхувальнику-кредитодавцю</a:t>
            </a:r>
            <a:r>
              <a:rPr lang="ru-RU" dirty="0"/>
              <a:t> (</a:t>
            </a:r>
            <a:r>
              <a:rPr lang="ru-RU" dirty="0" err="1"/>
              <a:t>іншій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, </a:t>
            </a:r>
            <a:r>
              <a:rPr lang="ru-RU" dirty="0" err="1"/>
              <a:t>визначеній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) </a:t>
            </a:r>
            <a:r>
              <a:rPr lang="ru-RU" dirty="0" err="1"/>
              <a:t>збитку</a:t>
            </a:r>
            <a:r>
              <a:rPr lang="ru-RU" dirty="0"/>
              <a:t>, </a:t>
            </a:r>
            <a:r>
              <a:rPr lang="ru-RU" dirty="0" err="1"/>
              <a:t>понесеного</a:t>
            </a:r>
            <a:r>
              <a:rPr lang="ru-RU" dirty="0"/>
              <a:t> ним (нею)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непогашенням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неповним</a:t>
            </a:r>
            <a:r>
              <a:rPr lang="ru-RU" dirty="0"/>
              <a:t> </a:t>
            </a:r>
            <a:r>
              <a:rPr lang="ru-RU" dirty="0" err="1"/>
              <a:t>погашенням</a:t>
            </a:r>
            <a:r>
              <a:rPr lang="ru-RU" dirty="0"/>
              <a:t> </a:t>
            </a:r>
            <a:r>
              <a:rPr lang="ru-RU" dirty="0" err="1"/>
              <a:t>позичальником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 кредиту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процентів</a:t>
            </a:r>
            <a:r>
              <a:rPr lang="ru-RU" dirty="0"/>
              <a:t> за </a:t>
            </a:r>
            <a:r>
              <a:rPr lang="ru-RU" dirty="0" err="1"/>
              <a:t>користування</a:t>
            </a:r>
            <a:r>
              <a:rPr lang="ru-RU" dirty="0"/>
              <a:t> кредитом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неналежного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позичальником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за </a:t>
            </a:r>
            <a:r>
              <a:rPr lang="ru-RU" dirty="0" err="1"/>
              <a:t>відповідним</a:t>
            </a:r>
            <a:r>
              <a:rPr lang="ru-RU" dirty="0"/>
              <a:t> договором, 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гарантом (поручителем) за </a:t>
            </a:r>
            <a:r>
              <a:rPr lang="ru-RU" dirty="0" err="1"/>
              <a:t>кредитним</a:t>
            </a:r>
            <a:r>
              <a:rPr lang="ru-RU" dirty="0"/>
              <a:t> договором, </a:t>
            </a:r>
            <a:r>
              <a:rPr lang="ru-RU" dirty="0" err="1"/>
              <a:t>із</a:t>
            </a:r>
            <a:r>
              <a:rPr lang="ru-RU" dirty="0"/>
              <a:t> причин, </a:t>
            </a:r>
            <a:r>
              <a:rPr lang="ru-RU" dirty="0" err="1"/>
              <a:t>передбачених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/>
              <a:t>За </a:t>
            </a:r>
            <a:r>
              <a:rPr lang="ru-RU" b="1" dirty="0" err="1"/>
              <a:t>класом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14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здійснюватися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за одним </a:t>
            </a:r>
            <a:r>
              <a:rPr lang="ru-RU" dirty="0" err="1"/>
              <a:t>кредитним</a:t>
            </a:r>
            <a:r>
              <a:rPr lang="ru-RU" dirty="0"/>
              <a:t> договором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сукупністю</a:t>
            </a:r>
            <a:r>
              <a:rPr lang="ru-RU" dirty="0"/>
              <a:t> </a:t>
            </a:r>
            <a:r>
              <a:rPr lang="ru-RU" dirty="0" err="1"/>
              <a:t>кредитних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схожі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однорідні</a:t>
            </a:r>
            <a:r>
              <a:rPr lang="ru-RU" dirty="0"/>
              <a:t> характеристики (</a:t>
            </a:r>
            <a:r>
              <a:rPr lang="ru-RU" dirty="0" err="1"/>
              <a:t>кредитний</a:t>
            </a:r>
            <a:r>
              <a:rPr lang="ru-RU" dirty="0"/>
              <a:t> портфель).</a:t>
            </a:r>
          </a:p>
        </p:txBody>
      </p:sp>
    </p:spTree>
    <p:extLst>
      <p:ext uri="{BB962C8B-B14F-4D97-AF65-F5344CB8AC3E}">
        <p14:creationId xmlns:p14="http://schemas.microsoft.com/office/powerpoint/2010/main" val="28047926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2480" y="521215"/>
            <a:ext cx="93610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15 “</a:t>
            </a:r>
            <a:r>
              <a:rPr lang="ru-RU" b="1" dirty="0" err="1"/>
              <a:t>Страхування</a:t>
            </a:r>
            <a:r>
              <a:rPr lang="ru-RU" b="1" dirty="0"/>
              <a:t> поруки (</a:t>
            </a:r>
            <a:r>
              <a:rPr lang="ru-RU" b="1" dirty="0" err="1"/>
              <a:t>гарантії</a:t>
            </a:r>
            <a:r>
              <a:rPr lang="ru-RU" b="1" dirty="0"/>
              <a:t>)” </a:t>
            </a:r>
            <a:r>
              <a:rPr lang="ru-RU" dirty="0"/>
              <a:t>(</a:t>
            </a:r>
            <a:r>
              <a:rPr lang="ru-RU" dirty="0" err="1"/>
              <a:t>далі</a:t>
            </a:r>
            <a:r>
              <a:rPr lang="ru-RU" dirty="0"/>
              <a:t> - </a:t>
            </a:r>
            <a:r>
              <a:rPr lang="ru-RU" dirty="0" err="1"/>
              <a:t>клас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15)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у межах </a:t>
            </a:r>
            <a:r>
              <a:rPr lang="ru-RU" dirty="0" err="1"/>
              <a:t>класу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виданих</a:t>
            </a:r>
            <a:r>
              <a:rPr lang="ru-RU" dirty="0"/>
              <a:t> порук (</a:t>
            </a:r>
            <a:r>
              <a:rPr lang="ru-RU" dirty="0" err="1"/>
              <a:t>гарантій</a:t>
            </a:r>
            <a:r>
              <a:rPr lang="ru-RU" dirty="0"/>
              <a:t>)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прийнятих</a:t>
            </a:r>
            <a:r>
              <a:rPr lang="ru-RU" dirty="0"/>
              <a:t> </a:t>
            </a:r>
            <a:r>
              <a:rPr lang="ru-RU" dirty="0" err="1"/>
              <a:t>гарантій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15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страхувальнику</a:t>
            </a:r>
            <a:r>
              <a:rPr lang="ru-RU" dirty="0"/>
              <a:t> (</a:t>
            </a:r>
            <a:r>
              <a:rPr lang="ru-RU" dirty="0" err="1"/>
              <a:t>іншій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, </a:t>
            </a:r>
            <a:r>
              <a:rPr lang="ru-RU" dirty="0" err="1"/>
              <a:t>визначеній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),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страхувальник</a:t>
            </a:r>
            <a:r>
              <a:rPr lang="ru-RU" dirty="0"/>
              <a:t> є:</a:t>
            </a:r>
          </a:p>
          <a:p>
            <a:endParaRPr lang="ru-RU" dirty="0"/>
          </a:p>
          <a:p>
            <a:r>
              <a:rPr lang="ru-RU" dirty="0"/>
              <a:t>1) кредитором (</a:t>
            </a:r>
            <a:r>
              <a:rPr lang="ru-RU" dirty="0" err="1"/>
              <a:t>бенефіціаром</a:t>
            </a:r>
            <a:r>
              <a:rPr lang="ru-RU" dirty="0"/>
              <a:t>), - </a:t>
            </a:r>
            <a:r>
              <a:rPr lang="ru-RU" dirty="0" err="1"/>
              <a:t>збитку</a:t>
            </a:r>
            <a:r>
              <a:rPr lang="ru-RU" dirty="0"/>
              <a:t>, </a:t>
            </a:r>
            <a:r>
              <a:rPr lang="ru-RU" dirty="0" err="1"/>
              <a:t>понесеного</a:t>
            </a:r>
            <a:r>
              <a:rPr lang="ru-RU" dirty="0"/>
              <a:t> ним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невиконанням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неналежним</a:t>
            </a:r>
            <a:r>
              <a:rPr lang="ru-RU" dirty="0"/>
              <a:t> </a:t>
            </a:r>
            <a:r>
              <a:rPr lang="ru-RU" dirty="0" err="1"/>
              <a:t>виконанням</a:t>
            </a:r>
            <a:r>
              <a:rPr lang="ru-RU" dirty="0"/>
              <a:t> гарантом (поручителем)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в </a:t>
            </a:r>
            <a:r>
              <a:rPr lang="ru-RU" dirty="0" err="1"/>
              <a:t>обсязі</a:t>
            </a:r>
            <a:r>
              <a:rPr lang="ru-RU" dirty="0"/>
              <a:t> та в строки,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в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гарантії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договорі</a:t>
            </a:r>
            <a:r>
              <a:rPr lang="ru-RU" dirty="0"/>
              <a:t> поруки,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 </a:t>
            </a:r>
            <a:r>
              <a:rPr lang="ru-RU" dirty="0" err="1"/>
              <a:t>ризику</a:t>
            </a:r>
            <a:r>
              <a:rPr lang="ru-RU" dirty="0"/>
              <a:t>);</a:t>
            </a:r>
          </a:p>
          <a:p>
            <a:endParaRPr lang="ru-RU" dirty="0"/>
          </a:p>
          <a:p>
            <a:r>
              <a:rPr lang="ru-RU" dirty="0"/>
              <a:t>2) гарантом (поручителем), - </a:t>
            </a:r>
            <a:r>
              <a:rPr lang="ru-RU" dirty="0" err="1"/>
              <a:t>збитку</a:t>
            </a:r>
            <a:r>
              <a:rPr lang="ru-RU" dirty="0"/>
              <a:t>, </a:t>
            </a:r>
            <a:r>
              <a:rPr lang="ru-RU" dirty="0" err="1"/>
              <a:t>понесеного</a:t>
            </a:r>
            <a:r>
              <a:rPr lang="ru-RU" dirty="0"/>
              <a:t> ним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невиконанням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неналежним</a:t>
            </a:r>
            <a:r>
              <a:rPr lang="ru-RU" dirty="0"/>
              <a:t> </a:t>
            </a:r>
            <a:r>
              <a:rPr lang="ru-RU" dirty="0" err="1"/>
              <a:t>виконанням</a:t>
            </a:r>
            <a:r>
              <a:rPr lang="ru-RU" dirty="0"/>
              <a:t> </a:t>
            </a:r>
            <a:r>
              <a:rPr lang="ru-RU" dirty="0" err="1"/>
              <a:t>боржником</a:t>
            </a:r>
            <a:r>
              <a:rPr lang="ru-RU" dirty="0"/>
              <a:t> (принципалом)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перед кредитором (</a:t>
            </a:r>
            <a:r>
              <a:rPr lang="ru-RU" dirty="0" err="1"/>
              <a:t>бенефіціаром</a:t>
            </a:r>
            <a:r>
              <a:rPr lang="ru-RU" dirty="0"/>
              <a:t>) в </a:t>
            </a:r>
            <a:r>
              <a:rPr lang="ru-RU" dirty="0" err="1"/>
              <a:t>обсязі</a:t>
            </a:r>
            <a:r>
              <a:rPr lang="ru-RU" dirty="0"/>
              <a:t> та в строки,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, </a:t>
            </a:r>
            <a:r>
              <a:rPr lang="ru-RU" dirty="0" err="1"/>
              <a:t>укладеному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боржником</a:t>
            </a:r>
            <a:r>
              <a:rPr lang="ru-RU" dirty="0"/>
              <a:t> (принципалом) та кредитором (</a:t>
            </a:r>
            <a:r>
              <a:rPr lang="ru-RU" dirty="0" err="1"/>
              <a:t>бенефіціаром</a:t>
            </a:r>
            <a:r>
              <a:rPr lang="ru-RU" dirty="0"/>
              <a:t>),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 </a:t>
            </a:r>
            <a:r>
              <a:rPr lang="ru-RU" dirty="0" err="1"/>
              <a:t>ризику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8047926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3240" y="764704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 </a:t>
            </a:r>
            <a:r>
              <a:rPr lang="ru-RU" b="1" dirty="0" err="1"/>
              <a:t>класом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15 </a:t>
            </a:r>
            <a:r>
              <a:rPr lang="ru-RU" b="1" dirty="0" err="1"/>
              <a:t>здійснюється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таких </a:t>
            </a:r>
            <a:r>
              <a:rPr lang="ru-RU" b="1" dirty="0" err="1"/>
              <a:t>об’єктів</a:t>
            </a:r>
            <a:r>
              <a:rPr lang="ru-RU" b="1" dirty="0"/>
              <a:t>:</a:t>
            </a:r>
          </a:p>
          <a:p>
            <a:endParaRPr lang="ru-RU" b="1" dirty="0"/>
          </a:p>
          <a:p>
            <a:r>
              <a:rPr lang="ru-RU" dirty="0"/>
              <a:t>1) </a:t>
            </a:r>
            <a:r>
              <a:rPr lang="ru-RU" dirty="0" err="1"/>
              <a:t>можливих</a:t>
            </a:r>
            <a:r>
              <a:rPr lang="ru-RU" dirty="0"/>
              <a:t> </a:t>
            </a:r>
            <a:r>
              <a:rPr lang="ru-RU" dirty="0" err="1"/>
              <a:t>збитків</a:t>
            </a:r>
            <a:r>
              <a:rPr lang="ru-RU" dirty="0"/>
              <a:t> кредитора (</a:t>
            </a:r>
            <a:r>
              <a:rPr lang="ru-RU" dirty="0" err="1"/>
              <a:t>бенефіціара</a:t>
            </a:r>
            <a:r>
              <a:rPr lang="ru-RU" dirty="0"/>
              <a:t>)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(</a:t>
            </a:r>
            <a:r>
              <a:rPr lang="ru-RU" dirty="0" err="1"/>
              <a:t>неналежного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) гарантом (поручителем)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в </a:t>
            </a:r>
            <a:r>
              <a:rPr lang="ru-RU" dirty="0" err="1"/>
              <a:t>обсязі</a:t>
            </a:r>
            <a:r>
              <a:rPr lang="ru-RU" dirty="0"/>
              <a:t> і в строки,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в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гарантії</a:t>
            </a:r>
            <a:r>
              <a:rPr lang="ru-RU" dirty="0"/>
              <a:t> (</a:t>
            </a:r>
            <a:r>
              <a:rPr lang="ru-RU" dirty="0" err="1"/>
              <a:t>договорі</a:t>
            </a:r>
            <a:r>
              <a:rPr lang="ru-RU" dirty="0"/>
              <a:t> поруки);</a:t>
            </a:r>
          </a:p>
          <a:p>
            <a:endParaRPr lang="ru-RU" dirty="0"/>
          </a:p>
          <a:p>
            <a:r>
              <a:rPr lang="ru-RU" dirty="0"/>
              <a:t>2) </a:t>
            </a:r>
            <a:r>
              <a:rPr lang="ru-RU" dirty="0" err="1"/>
              <a:t>можливих</a:t>
            </a:r>
            <a:r>
              <a:rPr lang="ru-RU" dirty="0"/>
              <a:t> </a:t>
            </a:r>
            <a:r>
              <a:rPr lang="ru-RU" dirty="0" err="1"/>
              <a:t>збитків</a:t>
            </a:r>
            <a:r>
              <a:rPr lang="ru-RU" dirty="0"/>
              <a:t> поручителя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обов’язку</a:t>
            </a:r>
            <a:r>
              <a:rPr lang="ru-RU" dirty="0"/>
              <a:t> </a:t>
            </a:r>
            <a:r>
              <a:rPr lang="ru-RU" dirty="0" err="1"/>
              <a:t>виконати</a:t>
            </a:r>
            <a:r>
              <a:rPr lang="ru-RU" dirty="0"/>
              <a:t> в </a:t>
            </a:r>
            <a:r>
              <a:rPr lang="ru-RU" dirty="0" err="1"/>
              <a:t>передбаченому</a:t>
            </a:r>
            <a:r>
              <a:rPr lang="ru-RU" dirty="0"/>
              <a:t> </a:t>
            </a:r>
            <a:r>
              <a:rPr lang="ru-RU" dirty="0" err="1"/>
              <a:t>відповідним</a:t>
            </a:r>
            <a:r>
              <a:rPr lang="ru-RU" dirty="0"/>
              <a:t> договором </a:t>
            </a:r>
            <a:r>
              <a:rPr lang="ru-RU" dirty="0" err="1"/>
              <a:t>обсязі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, </a:t>
            </a:r>
            <a:r>
              <a:rPr lang="ru-RU" dirty="0" err="1"/>
              <a:t>забезпечене</a:t>
            </a:r>
            <a:r>
              <a:rPr lang="ru-RU" dirty="0"/>
              <a:t> порукою,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(</a:t>
            </a:r>
            <a:r>
              <a:rPr lang="ru-RU" dirty="0" err="1"/>
              <a:t>неналежного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) </a:t>
            </a:r>
            <a:r>
              <a:rPr lang="ru-RU" dirty="0" err="1"/>
              <a:t>боржником</a:t>
            </a:r>
            <a:r>
              <a:rPr lang="ru-RU" dirty="0"/>
              <a:t> (принципалом);</a:t>
            </a:r>
          </a:p>
          <a:p>
            <a:endParaRPr lang="ru-RU" dirty="0"/>
          </a:p>
          <a:p>
            <a:r>
              <a:rPr lang="ru-RU" dirty="0"/>
              <a:t>3) </a:t>
            </a:r>
            <a:r>
              <a:rPr lang="ru-RU" dirty="0" err="1"/>
              <a:t>можливих</a:t>
            </a:r>
            <a:r>
              <a:rPr lang="ru-RU" dirty="0"/>
              <a:t> </a:t>
            </a:r>
            <a:r>
              <a:rPr lang="ru-RU" dirty="0" err="1"/>
              <a:t>збитків</a:t>
            </a:r>
            <a:r>
              <a:rPr lang="ru-RU" dirty="0"/>
              <a:t> гаранта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обов’язку</a:t>
            </a:r>
            <a:r>
              <a:rPr lang="ru-RU" dirty="0"/>
              <a:t> </a:t>
            </a:r>
            <a:r>
              <a:rPr lang="ru-RU" dirty="0" err="1"/>
              <a:t>сплатити</a:t>
            </a:r>
            <a:r>
              <a:rPr lang="ru-RU" dirty="0"/>
              <a:t> </a:t>
            </a:r>
            <a:r>
              <a:rPr lang="ru-RU" dirty="0" err="1"/>
              <a:t>кредиторові</a:t>
            </a:r>
            <a:r>
              <a:rPr lang="ru-RU" dirty="0"/>
              <a:t> (</a:t>
            </a:r>
            <a:r>
              <a:rPr lang="ru-RU" dirty="0" err="1"/>
              <a:t>бенефіціару</a:t>
            </a:r>
            <a:r>
              <a:rPr lang="ru-RU" dirty="0"/>
              <a:t>) </a:t>
            </a:r>
            <a:r>
              <a:rPr lang="ru-RU" dirty="0" err="1"/>
              <a:t>грошову</a:t>
            </a:r>
            <a:r>
              <a:rPr lang="ru-RU" dirty="0"/>
              <a:t> суму </a:t>
            </a:r>
            <a:r>
              <a:rPr lang="ru-RU" dirty="0" err="1"/>
              <a:t>відповідно</a:t>
            </a:r>
            <a:r>
              <a:rPr lang="ru-RU" dirty="0"/>
              <a:t> до умов </a:t>
            </a:r>
            <a:r>
              <a:rPr lang="ru-RU" dirty="0" err="1"/>
              <a:t>гарантії</a:t>
            </a:r>
            <a:r>
              <a:rPr lang="ru-RU" dirty="0"/>
              <a:t> в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(</a:t>
            </a:r>
            <a:r>
              <a:rPr lang="ru-RU" dirty="0" err="1"/>
              <a:t>неналежного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)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боржником</a:t>
            </a:r>
            <a:r>
              <a:rPr lang="ru-RU" dirty="0"/>
              <a:t> (принципалом) </a:t>
            </a:r>
            <a:r>
              <a:rPr lang="ru-RU" dirty="0" err="1"/>
              <a:t>зобов’язання</a:t>
            </a:r>
            <a:r>
              <a:rPr lang="ru-RU" dirty="0"/>
              <a:t>, </a:t>
            </a:r>
            <a:r>
              <a:rPr lang="ru-RU" dirty="0" err="1"/>
              <a:t>забезпеченого</a:t>
            </a:r>
            <a:r>
              <a:rPr lang="ru-RU" dirty="0"/>
              <a:t> </a:t>
            </a:r>
            <a:r>
              <a:rPr lang="ru-RU" dirty="0" err="1"/>
              <a:t>гарантією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err="1">
                <a:solidFill>
                  <a:srgbClr val="C00000"/>
                </a:solidFill>
              </a:rPr>
              <a:t>Клас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15 не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кредитів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14.</a:t>
            </a:r>
          </a:p>
        </p:txBody>
      </p:sp>
    </p:spTree>
    <p:extLst>
      <p:ext uri="{BB962C8B-B14F-4D97-AF65-F5344CB8AC3E}">
        <p14:creationId xmlns:p14="http://schemas.microsoft.com/office/powerpoint/2010/main" val="28047926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1928" y="506243"/>
            <a:ext cx="9001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/>
              <a:t>Клас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16 “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</a:t>
            </a:r>
            <a:r>
              <a:rPr lang="ru-RU" sz="1600" b="1" dirty="0" err="1"/>
              <a:t>інших</a:t>
            </a:r>
            <a:r>
              <a:rPr lang="ru-RU" sz="1600" b="1" dirty="0"/>
              <a:t> </a:t>
            </a:r>
            <a:r>
              <a:rPr lang="ru-RU" sz="1600" b="1" dirty="0" err="1"/>
              <a:t>фінансових</a:t>
            </a:r>
            <a:r>
              <a:rPr lang="ru-RU" sz="1600" b="1" dirty="0"/>
              <a:t> </a:t>
            </a:r>
            <a:r>
              <a:rPr lang="ru-RU" sz="1600" b="1" dirty="0" err="1"/>
              <a:t>ризиків</a:t>
            </a:r>
            <a:r>
              <a:rPr lang="ru-RU" sz="1600" b="1" dirty="0"/>
              <a:t> </a:t>
            </a:r>
            <a:r>
              <a:rPr lang="ru-RU" sz="1600" dirty="0"/>
              <a:t>(</a:t>
            </a:r>
            <a:r>
              <a:rPr lang="ru-RU" sz="1600" dirty="0" err="1"/>
              <a:t>крім</a:t>
            </a:r>
            <a:r>
              <a:rPr lang="ru-RU" sz="1600" dirty="0"/>
              <a:t> </a:t>
            </a:r>
            <a:r>
              <a:rPr lang="ru-RU" sz="1600" dirty="0" err="1"/>
              <a:t>визначених</a:t>
            </a:r>
            <a:r>
              <a:rPr lang="ru-RU" sz="1600" dirty="0"/>
              <a:t> </a:t>
            </a:r>
            <a:r>
              <a:rPr lang="ru-RU" sz="1600" dirty="0" err="1"/>
              <a:t>класами</a:t>
            </a:r>
            <a:r>
              <a:rPr lang="ru-RU" sz="1600" dirty="0"/>
              <a:t> 14, 15)” (</a:t>
            </a:r>
            <a:r>
              <a:rPr lang="ru-RU" sz="1600" dirty="0" err="1"/>
              <a:t>далі</a:t>
            </a:r>
            <a:r>
              <a:rPr lang="ru-RU" sz="1600" dirty="0"/>
              <a:t> - </a:t>
            </a:r>
            <a:r>
              <a:rPr lang="ru-RU" sz="1600" dirty="0" err="1"/>
              <a:t>клас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16)</a:t>
            </a:r>
            <a:r>
              <a:rPr lang="ru-RU" sz="1600" dirty="0" err="1"/>
              <a:t>включає</a:t>
            </a:r>
            <a:r>
              <a:rPr lang="ru-RU" sz="1600" dirty="0"/>
              <a:t> </a:t>
            </a:r>
            <a:r>
              <a:rPr lang="ru-RU" sz="1600" dirty="0" err="1"/>
              <a:t>ризик</a:t>
            </a:r>
            <a:r>
              <a:rPr lang="ru-RU" sz="1600" dirty="0"/>
              <a:t> у межах </a:t>
            </a:r>
            <a:r>
              <a:rPr lang="ru-RU" sz="1600" dirty="0" err="1"/>
              <a:t>класу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-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інших</a:t>
            </a:r>
            <a:r>
              <a:rPr lang="ru-RU" sz="1600" dirty="0"/>
              <a:t> </a:t>
            </a:r>
            <a:r>
              <a:rPr lang="ru-RU" sz="1600" dirty="0" err="1"/>
              <a:t>фінансових</a:t>
            </a:r>
            <a:r>
              <a:rPr lang="ru-RU" sz="1600" dirty="0"/>
              <a:t> </a:t>
            </a:r>
            <a:r>
              <a:rPr lang="ru-RU" sz="1600" dirty="0" err="1"/>
              <a:t>ризиків</a:t>
            </a:r>
            <a:r>
              <a:rPr lang="ru-RU" sz="1600" dirty="0"/>
              <a:t>, </a:t>
            </a:r>
            <a:r>
              <a:rPr lang="ru-RU" sz="1600" dirty="0" err="1"/>
              <a:t>крім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кредитів</a:t>
            </a:r>
            <a:r>
              <a:rPr lang="ru-RU" sz="1600" dirty="0"/>
              <a:t> та поруки (</a:t>
            </a:r>
            <a:r>
              <a:rPr lang="ru-RU" sz="1600" dirty="0" err="1"/>
              <a:t>гарантії</a:t>
            </a:r>
            <a:r>
              <a:rPr lang="ru-RU" sz="1600" dirty="0"/>
              <a:t>).</a:t>
            </a:r>
          </a:p>
          <a:p>
            <a:r>
              <a:rPr lang="ru-RU" sz="1600" b="1" dirty="0" err="1"/>
              <a:t>Клас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16 </a:t>
            </a:r>
            <a:r>
              <a:rPr lang="ru-RU" sz="1600" b="1" dirty="0" err="1"/>
              <a:t>характеризується</a:t>
            </a:r>
            <a:r>
              <a:rPr lang="ru-RU" sz="1600" b="1" dirty="0"/>
              <a:t> </a:t>
            </a:r>
            <a:r>
              <a:rPr lang="ru-RU" sz="1600" dirty="0" err="1"/>
              <a:t>обов’язком</a:t>
            </a:r>
            <a:r>
              <a:rPr lang="ru-RU" sz="1600" dirty="0"/>
              <a:t> страховика за </a:t>
            </a:r>
            <a:r>
              <a:rPr lang="ru-RU" sz="1600" dirty="0" err="1"/>
              <a:t>визначену</a:t>
            </a:r>
            <a:r>
              <a:rPr lang="ru-RU" sz="1600" dirty="0"/>
              <a:t>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 плату (</a:t>
            </a:r>
            <a:r>
              <a:rPr lang="ru-RU" sz="1600" dirty="0" err="1"/>
              <a:t>страхову</a:t>
            </a:r>
            <a:r>
              <a:rPr lang="ru-RU" sz="1600" dirty="0"/>
              <a:t> </a:t>
            </a:r>
            <a:r>
              <a:rPr lang="ru-RU" sz="1600" dirty="0" err="1"/>
              <a:t>премію</a:t>
            </a:r>
            <a:r>
              <a:rPr lang="ru-RU" sz="1600" dirty="0"/>
              <a:t>) </a:t>
            </a:r>
            <a:r>
              <a:rPr lang="ru-RU" sz="1600" dirty="0" err="1"/>
              <a:t>здійснити</a:t>
            </a:r>
            <a:r>
              <a:rPr lang="ru-RU" sz="1600" dirty="0"/>
              <a:t> </a:t>
            </a:r>
            <a:r>
              <a:rPr lang="ru-RU" sz="1600" dirty="0" err="1"/>
              <a:t>страхову</a:t>
            </a:r>
            <a:r>
              <a:rPr lang="ru-RU" sz="1600" dirty="0"/>
              <a:t> </a:t>
            </a:r>
            <a:r>
              <a:rPr lang="ru-RU" sz="1600" dirty="0" err="1"/>
              <a:t>виплату</a:t>
            </a:r>
            <a:r>
              <a:rPr lang="ru-RU" sz="1600" dirty="0"/>
              <a:t> </a:t>
            </a:r>
            <a:r>
              <a:rPr lang="ru-RU" sz="1600" dirty="0" err="1"/>
              <a:t>відповідно</a:t>
            </a:r>
            <a:r>
              <a:rPr lang="ru-RU" sz="1600" dirty="0"/>
              <a:t> до умов договору </a:t>
            </a:r>
            <a:r>
              <a:rPr lang="ru-RU" sz="1600" dirty="0" err="1"/>
              <a:t>страхування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законодавства</a:t>
            </a:r>
            <a:r>
              <a:rPr lang="ru-RU" sz="1600" dirty="0"/>
              <a:t> шляхом </a:t>
            </a:r>
            <a:r>
              <a:rPr lang="ru-RU" sz="1600" dirty="0" err="1"/>
              <a:t>відшкодування</a:t>
            </a:r>
            <a:r>
              <a:rPr lang="ru-RU" sz="1600" dirty="0"/>
              <a:t> </a:t>
            </a:r>
            <a:r>
              <a:rPr lang="ru-RU" sz="1600" dirty="0" err="1"/>
              <a:t>страхувальнику</a:t>
            </a:r>
            <a:r>
              <a:rPr lang="ru-RU" sz="1600" dirty="0"/>
              <a:t> (</a:t>
            </a:r>
            <a:r>
              <a:rPr lang="ru-RU" sz="1600" dirty="0" err="1"/>
              <a:t>іншій</a:t>
            </a:r>
            <a:r>
              <a:rPr lang="ru-RU" sz="1600" dirty="0"/>
              <a:t> </a:t>
            </a:r>
            <a:r>
              <a:rPr lang="ru-RU" sz="1600" dirty="0" err="1"/>
              <a:t>особі</a:t>
            </a:r>
            <a:r>
              <a:rPr lang="ru-RU" sz="1600" dirty="0"/>
              <a:t>, </a:t>
            </a:r>
            <a:r>
              <a:rPr lang="ru-RU" sz="1600" dirty="0" err="1"/>
              <a:t>визначеній</a:t>
            </a:r>
            <a:r>
              <a:rPr lang="ru-RU" sz="1600" dirty="0"/>
              <a:t>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на </a:t>
            </a:r>
            <a:r>
              <a:rPr lang="ru-RU" sz="1600" dirty="0" err="1"/>
              <a:t>підставі</a:t>
            </a:r>
            <a:r>
              <a:rPr lang="ru-RU" sz="1600" dirty="0"/>
              <a:t> </a:t>
            </a:r>
            <a:r>
              <a:rPr lang="ru-RU" sz="1600" dirty="0" err="1"/>
              <a:t>законодавства</a:t>
            </a:r>
            <a:r>
              <a:rPr lang="ru-RU" sz="1600" dirty="0"/>
              <a:t>) </a:t>
            </a:r>
            <a:r>
              <a:rPr lang="ru-RU" sz="1600" dirty="0" err="1"/>
              <a:t>понесеного</a:t>
            </a:r>
            <a:r>
              <a:rPr lang="ru-RU" sz="1600" dirty="0"/>
              <a:t> ним (нею) </a:t>
            </a:r>
            <a:r>
              <a:rPr lang="ru-RU" sz="1600" dirty="0" err="1"/>
              <a:t>матеріального</a:t>
            </a:r>
            <a:r>
              <a:rPr lang="ru-RU" sz="1600" dirty="0"/>
              <a:t> (</a:t>
            </a:r>
            <a:r>
              <a:rPr lang="ru-RU" sz="1600" dirty="0" err="1"/>
              <a:t>майнового</a:t>
            </a:r>
            <a:r>
              <a:rPr lang="ru-RU" sz="1600" dirty="0"/>
              <a:t>) </a:t>
            </a:r>
            <a:r>
              <a:rPr lang="ru-RU" sz="1600" dirty="0" err="1"/>
              <a:t>збитку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витрат</a:t>
            </a:r>
            <a:r>
              <a:rPr lang="ru-RU" sz="1600" dirty="0"/>
              <a:t> </a:t>
            </a:r>
            <a:r>
              <a:rPr lang="ru-RU" sz="1600" dirty="0" err="1"/>
              <a:t>унаслідок</a:t>
            </a:r>
            <a:r>
              <a:rPr lang="ru-RU" sz="1600" dirty="0"/>
              <a:t> </a:t>
            </a:r>
            <a:r>
              <a:rPr lang="ru-RU" sz="1600" dirty="0" err="1"/>
              <a:t>настання</a:t>
            </a:r>
            <a:r>
              <a:rPr lang="ru-RU" sz="1600" dirty="0"/>
              <a:t> </a:t>
            </a:r>
            <a:r>
              <a:rPr lang="ru-RU" sz="1600" dirty="0" err="1"/>
              <a:t>фінансового</a:t>
            </a:r>
            <a:r>
              <a:rPr lang="ru-RU" sz="1600" dirty="0"/>
              <a:t> </a:t>
            </a:r>
            <a:r>
              <a:rPr lang="ru-RU" sz="1600" dirty="0" err="1"/>
              <a:t>ризику</a:t>
            </a:r>
            <a:r>
              <a:rPr lang="ru-RU" sz="1600" dirty="0"/>
              <a:t>, </a:t>
            </a:r>
            <a:r>
              <a:rPr lang="ru-RU" sz="1600" dirty="0" err="1"/>
              <a:t>передбаченого</a:t>
            </a:r>
            <a:r>
              <a:rPr lang="ru-RU" sz="1600" dirty="0"/>
              <a:t>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2032" y="2568335"/>
            <a:ext cx="9001000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За </a:t>
            </a:r>
            <a:r>
              <a:rPr lang="ru-RU" sz="1600" b="1" dirty="0" err="1"/>
              <a:t>класом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16 </a:t>
            </a:r>
            <a:r>
              <a:rPr lang="ru-RU" sz="1600" b="1" dirty="0" err="1"/>
              <a:t>здійснюється</a:t>
            </a:r>
            <a:r>
              <a:rPr lang="ru-RU" sz="1600" b="1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фінансових</a:t>
            </a:r>
            <a:r>
              <a:rPr lang="ru-RU" sz="1600" dirty="0"/>
              <a:t> </a:t>
            </a:r>
            <a:r>
              <a:rPr lang="ru-RU" sz="1600" dirty="0" err="1"/>
              <a:t>ризиків</a:t>
            </a:r>
            <a:r>
              <a:rPr lang="ru-RU" sz="1600" dirty="0"/>
              <a:t>, </a:t>
            </a:r>
            <a:r>
              <a:rPr lang="ru-RU" sz="1600" dirty="0" err="1"/>
              <a:t>пов’язаних</a:t>
            </a:r>
            <a:r>
              <a:rPr lang="ru-RU" sz="1600" dirty="0"/>
              <a:t> з </a:t>
            </a:r>
            <a:r>
              <a:rPr lang="ru-RU" sz="1600" dirty="0" err="1"/>
              <a:t>ймовірністю</a:t>
            </a:r>
            <a:r>
              <a:rPr lang="ru-RU" sz="1600" dirty="0"/>
              <a:t> </a:t>
            </a:r>
            <a:r>
              <a:rPr lang="ru-RU" sz="1600" dirty="0" err="1"/>
              <a:t>втрати</a:t>
            </a:r>
            <a:r>
              <a:rPr lang="ru-RU" sz="1600" dirty="0"/>
              <a:t> </a:t>
            </a:r>
            <a:r>
              <a:rPr lang="ru-RU" sz="1600" dirty="0" err="1"/>
              <a:t>грошових</a:t>
            </a:r>
            <a:r>
              <a:rPr lang="ru-RU" sz="1600" dirty="0"/>
              <a:t> </a:t>
            </a:r>
            <a:r>
              <a:rPr lang="ru-RU" sz="1600" dirty="0" err="1"/>
              <a:t>коштів</a:t>
            </a:r>
            <a:r>
              <a:rPr lang="ru-RU" sz="1600" dirty="0"/>
              <a:t>, </a:t>
            </a:r>
            <a:r>
              <a:rPr lang="ru-RU" sz="1600" dirty="0" err="1"/>
              <a:t>неотриманням</a:t>
            </a:r>
            <a:r>
              <a:rPr lang="ru-RU" sz="1600" dirty="0"/>
              <a:t> (</a:t>
            </a:r>
            <a:r>
              <a:rPr lang="ru-RU" sz="1600" dirty="0" err="1"/>
              <a:t>недоотриманням</a:t>
            </a:r>
            <a:r>
              <a:rPr lang="ru-RU" sz="1600" dirty="0"/>
              <a:t>) </a:t>
            </a:r>
            <a:r>
              <a:rPr lang="ru-RU" sz="1600" dirty="0" err="1"/>
              <a:t>доходів</a:t>
            </a:r>
            <a:r>
              <a:rPr lang="ru-RU" sz="1600" dirty="0"/>
              <a:t> (</a:t>
            </a:r>
            <a:r>
              <a:rPr lang="ru-RU" sz="1600" dirty="0" err="1"/>
              <a:t>прибутку</a:t>
            </a:r>
            <a:r>
              <a:rPr lang="ru-RU" sz="1600" dirty="0"/>
              <a:t>), </a:t>
            </a:r>
            <a:r>
              <a:rPr lang="ru-RU" sz="1600" dirty="0" err="1"/>
              <a:t>іншими</a:t>
            </a:r>
            <a:r>
              <a:rPr lang="ru-RU" sz="1600" dirty="0"/>
              <a:t> </a:t>
            </a:r>
            <a:r>
              <a:rPr lang="ru-RU" sz="1600" dirty="0" err="1"/>
              <a:t>збитками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витратами</a:t>
            </a:r>
            <a:r>
              <a:rPr lang="ru-RU" sz="1600" dirty="0"/>
              <a:t>, 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можливі</a:t>
            </a:r>
            <a:r>
              <a:rPr lang="ru-RU" sz="1600" dirty="0"/>
              <a:t> </a:t>
            </a:r>
            <a:r>
              <a:rPr lang="ru-RU" sz="1600" dirty="0" err="1"/>
              <a:t>збитки</a:t>
            </a:r>
            <a:r>
              <a:rPr lang="ru-RU" sz="1600" dirty="0"/>
              <a:t> (</a:t>
            </a:r>
            <a:r>
              <a:rPr lang="ru-RU" sz="1600" dirty="0" err="1"/>
              <a:t>витрати</a:t>
            </a:r>
            <a:r>
              <a:rPr lang="ru-RU" sz="1600" dirty="0"/>
              <a:t>):</a:t>
            </a:r>
          </a:p>
          <a:p>
            <a:endParaRPr lang="ru-RU" sz="500" dirty="0"/>
          </a:p>
          <a:p>
            <a:r>
              <a:rPr lang="ru-RU" sz="1600" dirty="0"/>
              <a:t>1) </a:t>
            </a:r>
            <a:r>
              <a:rPr lang="ru-RU" sz="1600" dirty="0" err="1"/>
              <a:t>унаслідок</a:t>
            </a:r>
            <a:r>
              <a:rPr lang="ru-RU" sz="1600" dirty="0"/>
              <a:t> </a:t>
            </a:r>
            <a:r>
              <a:rPr lang="ru-RU" sz="1600" dirty="0" err="1"/>
              <a:t>невиконання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неналежного</a:t>
            </a:r>
            <a:r>
              <a:rPr lang="ru-RU" sz="1600" dirty="0"/>
              <a:t> </a:t>
            </a:r>
            <a:r>
              <a:rPr lang="ru-RU" sz="1600" dirty="0" err="1"/>
              <a:t>виконання</a:t>
            </a:r>
            <a:r>
              <a:rPr lang="ru-RU" sz="1600" dirty="0"/>
              <a:t> контрагентом </a:t>
            </a:r>
            <a:r>
              <a:rPr lang="ru-RU" sz="1600" dirty="0" err="1"/>
              <a:t>договірних</a:t>
            </a:r>
            <a:r>
              <a:rPr lang="ru-RU" sz="1600" dirty="0"/>
              <a:t> </a:t>
            </a:r>
            <a:r>
              <a:rPr lang="ru-RU" sz="1600" dirty="0" err="1"/>
              <a:t>зобов’язань</a:t>
            </a:r>
            <a:r>
              <a:rPr lang="ru-RU" sz="1600" dirty="0"/>
              <a:t> перед </a:t>
            </a:r>
            <a:r>
              <a:rPr lang="ru-RU" sz="1600" dirty="0" err="1"/>
              <a:t>страхувальником</a:t>
            </a:r>
            <a:r>
              <a:rPr lang="ru-RU" sz="1600" dirty="0"/>
              <a:t> (</a:t>
            </a:r>
            <a:r>
              <a:rPr lang="ru-RU" sz="1600" dirty="0" err="1"/>
              <a:t>іншою</a:t>
            </a:r>
            <a:r>
              <a:rPr lang="ru-RU" sz="1600" dirty="0"/>
              <a:t> особою, </a:t>
            </a:r>
            <a:r>
              <a:rPr lang="ru-RU" sz="1600" dirty="0" err="1"/>
              <a:t>визначеною</a:t>
            </a:r>
            <a:r>
              <a:rPr lang="ru-RU" sz="1600" dirty="0"/>
              <a:t>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на </a:t>
            </a:r>
            <a:r>
              <a:rPr lang="ru-RU" sz="1600" dirty="0" err="1"/>
              <a:t>підставі</a:t>
            </a:r>
            <a:r>
              <a:rPr lang="ru-RU" sz="1600" dirty="0"/>
              <a:t> </a:t>
            </a:r>
            <a:r>
              <a:rPr lang="ru-RU" sz="1600" dirty="0" err="1"/>
              <a:t>законодавства</a:t>
            </a:r>
            <a:r>
              <a:rPr lang="ru-RU" sz="1600" dirty="0"/>
              <a:t>);</a:t>
            </a:r>
          </a:p>
          <a:p>
            <a:endParaRPr lang="ru-RU" sz="500" dirty="0"/>
          </a:p>
          <a:p>
            <a:r>
              <a:rPr lang="ru-RU" sz="1600" dirty="0"/>
              <a:t>2) </a:t>
            </a:r>
            <a:r>
              <a:rPr lang="ru-RU" sz="1600" dirty="0" err="1"/>
              <a:t>унаслідок</a:t>
            </a:r>
            <a:r>
              <a:rPr lang="ru-RU" sz="1600" dirty="0"/>
              <a:t> перерви в </a:t>
            </a:r>
            <a:r>
              <a:rPr lang="ru-RU" sz="1600" dirty="0" err="1"/>
              <a:t>господарській</a:t>
            </a:r>
            <a:r>
              <a:rPr lang="ru-RU" sz="1600" dirty="0"/>
              <a:t> </a:t>
            </a:r>
            <a:r>
              <a:rPr lang="ru-RU" sz="1600" dirty="0" err="1"/>
              <a:t>діяльності</a:t>
            </a:r>
            <a:r>
              <a:rPr lang="ru-RU" sz="1600" dirty="0"/>
              <a:t>;</a:t>
            </a:r>
          </a:p>
          <a:p>
            <a:endParaRPr lang="ru-RU" sz="500" dirty="0"/>
          </a:p>
          <a:p>
            <a:r>
              <a:rPr lang="ru-RU" sz="1600" dirty="0"/>
              <a:t>3) </a:t>
            </a:r>
            <a:r>
              <a:rPr lang="ru-RU" sz="1600" dirty="0" err="1"/>
              <a:t>унаслідок</a:t>
            </a:r>
            <a:r>
              <a:rPr lang="ru-RU" sz="1600" dirty="0"/>
              <a:t> </a:t>
            </a:r>
            <a:r>
              <a:rPr lang="ru-RU" sz="1600" dirty="0" err="1"/>
              <a:t>припинення</a:t>
            </a:r>
            <a:r>
              <a:rPr lang="ru-RU" sz="1600" dirty="0"/>
              <a:t> (</a:t>
            </a:r>
            <a:r>
              <a:rPr lang="ru-RU" sz="1600" dirty="0" err="1"/>
              <a:t>втрати</a:t>
            </a:r>
            <a:r>
              <a:rPr lang="ru-RU" sz="1600" dirty="0"/>
              <a:t>, </a:t>
            </a:r>
            <a:r>
              <a:rPr lang="ru-RU" sz="1600" dirty="0" err="1"/>
              <a:t>позбавлення</a:t>
            </a:r>
            <a:r>
              <a:rPr lang="ru-RU" sz="1600" dirty="0"/>
              <a:t>), </a:t>
            </a:r>
            <a:r>
              <a:rPr lang="ru-RU" sz="1600" dirty="0" err="1"/>
              <a:t>обмеження</a:t>
            </a:r>
            <a:r>
              <a:rPr lang="ru-RU" sz="1600" dirty="0"/>
              <a:t> права </a:t>
            </a:r>
            <a:r>
              <a:rPr lang="ru-RU" sz="1600" dirty="0" err="1"/>
              <a:t>власності</a:t>
            </a:r>
            <a:r>
              <a:rPr lang="ru-RU" sz="1600" dirty="0"/>
              <a:t> на </a:t>
            </a:r>
            <a:r>
              <a:rPr lang="ru-RU" sz="1600" dirty="0" err="1"/>
              <a:t>майно</a:t>
            </a:r>
            <a:r>
              <a:rPr lang="ru-RU" sz="1600" dirty="0"/>
              <a:t>;</a:t>
            </a:r>
          </a:p>
          <a:p>
            <a:endParaRPr lang="ru-RU" sz="500" dirty="0"/>
          </a:p>
          <a:p>
            <a:r>
              <a:rPr lang="ru-RU" sz="1600" dirty="0"/>
              <a:t>4) </a:t>
            </a:r>
            <a:r>
              <a:rPr lang="ru-RU" sz="1600" dirty="0" err="1"/>
              <a:t>унаслідок</a:t>
            </a:r>
            <a:r>
              <a:rPr lang="ru-RU" sz="1600" dirty="0"/>
              <a:t> </a:t>
            </a:r>
            <a:r>
              <a:rPr lang="ru-RU" sz="1600" dirty="0" err="1"/>
              <a:t>втрати</a:t>
            </a:r>
            <a:r>
              <a:rPr lang="ru-RU" sz="1600" dirty="0"/>
              <a:t> </a:t>
            </a:r>
            <a:r>
              <a:rPr lang="ru-RU" sz="1600" dirty="0" err="1"/>
              <a:t>роботи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доходу;</a:t>
            </a:r>
          </a:p>
          <a:p>
            <a:endParaRPr lang="ru-RU" sz="500" dirty="0"/>
          </a:p>
          <a:p>
            <a:r>
              <a:rPr lang="ru-RU" sz="1600" dirty="0"/>
              <a:t>5) </a:t>
            </a:r>
            <a:r>
              <a:rPr lang="ru-RU" sz="1600" dirty="0" err="1"/>
              <a:t>унаслідок</a:t>
            </a:r>
            <a:r>
              <a:rPr lang="ru-RU" sz="1600" dirty="0"/>
              <a:t> </a:t>
            </a:r>
            <a:r>
              <a:rPr lang="ru-RU" sz="1600" dirty="0" err="1"/>
              <a:t>неможливості</a:t>
            </a:r>
            <a:r>
              <a:rPr lang="ru-RU" sz="1600" dirty="0"/>
              <a:t> </a:t>
            </a:r>
            <a:r>
              <a:rPr lang="ru-RU" sz="1600" dirty="0" err="1"/>
              <a:t>здійснення</a:t>
            </a:r>
            <a:r>
              <a:rPr lang="ru-RU" sz="1600" dirty="0"/>
              <a:t> </a:t>
            </a:r>
            <a:r>
              <a:rPr lang="ru-RU" sz="1600" dirty="0" err="1"/>
              <a:t>подорожі</a:t>
            </a:r>
            <a:r>
              <a:rPr lang="ru-RU" sz="1600" dirty="0"/>
              <a:t> (</a:t>
            </a:r>
            <a:r>
              <a:rPr lang="ru-RU" sz="1600" dirty="0" err="1"/>
              <a:t>поїздки</a:t>
            </a:r>
            <a:r>
              <a:rPr lang="ru-RU" sz="1600" dirty="0"/>
              <a:t>);</a:t>
            </a:r>
          </a:p>
          <a:p>
            <a:endParaRPr lang="ru-RU" sz="500" dirty="0"/>
          </a:p>
          <a:p>
            <a:r>
              <a:rPr lang="ru-RU" sz="1600" dirty="0"/>
              <a:t>6) </a:t>
            </a:r>
            <a:r>
              <a:rPr lang="ru-RU" sz="1600" dirty="0" err="1"/>
              <a:t>унаслідок</a:t>
            </a:r>
            <a:r>
              <a:rPr lang="ru-RU" sz="1600" dirty="0"/>
              <a:t> </a:t>
            </a:r>
            <a:r>
              <a:rPr lang="ru-RU" sz="1600" dirty="0" err="1"/>
              <a:t>випадкових</a:t>
            </a:r>
            <a:r>
              <a:rPr lang="ru-RU" sz="1600" dirty="0"/>
              <a:t> </a:t>
            </a:r>
            <a:r>
              <a:rPr lang="ru-RU" sz="1600" dirty="0" err="1"/>
              <a:t>подій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можуть</a:t>
            </a:r>
            <a:r>
              <a:rPr lang="ru-RU" sz="1600" dirty="0"/>
              <a:t> </a:t>
            </a:r>
            <a:r>
              <a:rPr lang="ru-RU" sz="1600" dirty="0" err="1"/>
              <a:t>трапитись</a:t>
            </a:r>
            <a:r>
              <a:rPr lang="ru-RU" sz="1600" dirty="0"/>
              <a:t> </a:t>
            </a:r>
            <a:r>
              <a:rPr lang="ru-RU" sz="1600" dirty="0" err="1"/>
              <a:t>під</a:t>
            </a:r>
            <a:r>
              <a:rPr lang="ru-RU" sz="1600" dirty="0"/>
              <a:t> час </a:t>
            </a:r>
            <a:r>
              <a:rPr lang="ru-RU" sz="1600" dirty="0" err="1"/>
              <a:t>експлуатації</a:t>
            </a:r>
            <a:r>
              <a:rPr lang="ru-RU" sz="1600" dirty="0"/>
              <a:t> наземного транспортного </a:t>
            </a:r>
            <a:r>
              <a:rPr lang="ru-RU" sz="1600" dirty="0" err="1"/>
              <a:t>засобу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іншого</a:t>
            </a:r>
            <a:r>
              <a:rPr lang="ru-RU" sz="1600" dirty="0"/>
              <a:t> майна;</a:t>
            </a:r>
          </a:p>
          <a:p>
            <a:endParaRPr lang="ru-RU" sz="500" dirty="0"/>
          </a:p>
          <a:p>
            <a:r>
              <a:rPr lang="ru-RU" sz="1600" dirty="0"/>
              <a:t>7) </a:t>
            </a:r>
            <a:r>
              <a:rPr lang="ru-RU" sz="1600" dirty="0" err="1"/>
              <a:t>пов’язані</a:t>
            </a:r>
            <a:r>
              <a:rPr lang="ru-RU" sz="1600" dirty="0"/>
              <a:t> з </a:t>
            </a:r>
            <a:r>
              <a:rPr lang="ru-RU" sz="1600" dirty="0" err="1"/>
              <a:t>ризиками</a:t>
            </a:r>
            <a:r>
              <a:rPr lang="ru-RU" sz="1600" dirty="0"/>
              <a:t> </a:t>
            </a:r>
            <a:r>
              <a:rPr lang="ru-RU" sz="1600" dirty="0" err="1"/>
              <a:t>здійснення</a:t>
            </a:r>
            <a:r>
              <a:rPr lang="ru-RU" sz="1600" dirty="0"/>
              <a:t> </a:t>
            </a:r>
            <a:r>
              <a:rPr lang="ru-RU" sz="1600" dirty="0" err="1"/>
              <a:t>операцій</a:t>
            </a:r>
            <a:r>
              <a:rPr lang="ru-RU" sz="1600" dirty="0"/>
              <a:t> з </a:t>
            </a:r>
            <a:r>
              <a:rPr lang="ru-RU" sz="1600" dirty="0" err="1"/>
              <a:t>використанням</a:t>
            </a:r>
            <a:r>
              <a:rPr lang="ru-RU" sz="1600" dirty="0"/>
              <a:t> </a:t>
            </a:r>
            <a:r>
              <a:rPr lang="ru-RU" sz="1600" dirty="0" err="1"/>
              <a:t>платіжних</a:t>
            </a:r>
            <a:r>
              <a:rPr lang="ru-RU" sz="1600" dirty="0"/>
              <a:t> </a:t>
            </a:r>
            <a:r>
              <a:rPr lang="ru-RU" sz="1600" dirty="0" err="1"/>
              <a:t>карток</a:t>
            </a:r>
            <a:r>
              <a:rPr lang="ru-RU" sz="1600" dirty="0"/>
              <a:t>, </a:t>
            </a:r>
            <a:r>
              <a:rPr lang="ru-RU" sz="1600" dirty="0" err="1"/>
              <a:t>інформаційними</a:t>
            </a:r>
            <a:r>
              <a:rPr lang="ru-RU" sz="1600" dirty="0"/>
              <a:t> </a:t>
            </a:r>
            <a:r>
              <a:rPr lang="ru-RU" sz="1600" dirty="0" err="1"/>
              <a:t>ризиками</a:t>
            </a:r>
            <a:r>
              <a:rPr lang="ru-RU" sz="1600" dirty="0"/>
              <a:t>, </a:t>
            </a:r>
            <a:r>
              <a:rPr lang="ru-RU" sz="1600" dirty="0" err="1"/>
              <a:t>ризиками</a:t>
            </a:r>
            <a:r>
              <a:rPr lang="ru-RU" sz="1600" dirty="0"/>
              <a:t> </a:t>
            </a:r>
            <a:r>
              <a:rPr lang="ru-RU" sz="1600" dirty="0" err="1"/>
              <a:t>кібербезпеки</a:t>
            </a:r>
            <a:r>
              <a:rPr lang="ru-RU" sz="1600" dirty="0"/>
              <a:t>, </a:t>
            </a:r>
            <a:r>
              <a:rPr lang="ru-RU" sz="1600" dirty="0" err="1"/>
              <a:t>іншими</a:t>
            </a:r>
            <a:r>
              <a:rPr lang="ru-RU" sz="1600" dirty="0"/>
              <a:t> </a:t>
            </a:r>
            <a:r>
              <a:rPr lang="ru-RU" sz="1600" dirty="0" err="1"/>
              <a:t>фінансовими</a:t>
            </a:r>
            <a:r>
              <a:rPr lang="ru-RU" sz="1600" dirty="0"/>
              <a:t> </a:t>
            </a:r>
            <a:r>
              <a:rPr lang="ru-RU" sz="1600" dirty="0" err="1"/>
              <a:t>ризиками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03495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3240" y="1124744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C00000"/>
                </a:solidFill>
              </a:rPr>
              <a:t>Клас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2000" b="1" dirty="0">
                <a:solidFill>
                  <a:srgbClr val="C00000"/>
                </a:solidFill>
              </a:rPr>
              <a:t> 16 не </a:t>
            </a:r>
            <a:r>
              <a:rPr lang="ru-RU" sz="2000" b="1" dirty="0" err="1">
                <a:solidFill>
                  <a:srgbClr val="C00000"/>
                </a:solidFill>
              </a:rPr>
              <a:t>включає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2000" b="1" dirty="0">
                <a:solidFill>
                  <a:srgbClr val="C00000"/>
                </a:solidFill>
              </a:rPr>
              <a:t>:</a:t>
            </a:r>
          </a:p>
          <a:p>
            <a:r>
              <a:rPr lang="ru-RU" sz="2000" dirty="0"/>
              <a:t>1) </a:t>
            </a:r>
            <a:r>
              <a:rPr lang="ru-RU" sz="2000" dirty="0" err="1"/>
              <a:t>наземних</a:t>
            </a:r>
            <a:r>
              <a:rPr lang="ru-RU" sz="2000" dirty="0"/>
              <a:t> </a:t>
            </a:r>
            <a:r>
              <a:rPr lang="ru-RU" sz="2000" dirty="0" err="1"/>
              <a:t>транспортних</a:t>
            </a:r>
            <a:r>
              <a:rPr lang="ru-RU" sz="2000" dirty="0"/>
              <a:t> </a:t>
            </a:r>
            <a:r>
              <a:rPr lang="ru-RU" sz="2000" dirty="0" err="1"/>
              <a:t>засобів</a:t>
            </a:r>
            <a:r>
              <a:rPr lang="ru-RU" sz="2000" dirty="0"/>
              <a:t>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3;</a:t>
            </a:r>
          </a:p>
          <a:p>
            <a:r>
              <a:rPr lang="ru-RU" sz="2000" dirty="0"/>
              <a:t>2) </a:t>
            </a:r>
            <a:r>
              <a:rPr lang="ru-RU" sz="2000" dirty="0" err="1"/>
              <a:t>залізничного</a:t>
            </a:r>
            <a:r>
              <a:rPr lang="ru-RU" sz="2000" dirty="0"/>
              <a:t> </a:t>
            </a:r>
            <a:r>
              <a:rPr lang="ru-RU" sz="2000" dirty="0" err="1"/>
              <a:t>рухомого</a:t>
            </a:r>
            <a:r>
              <a:rPr lang="ru-RU" sz="2000" dirty="0"/>
              <a:t> складу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4;</a:t>
            </a:r>
          </a:p>
          <a:p>
            <a:r>
              <a:rPr lang="ru-RU" sz="2000" dirty="0"/>
              <a:t>3) </a:t>
            </a:r>
            <a:r>
              <a:rPr lang="ru-RU" sz="2000" dirty="0" err="1"/>
              <a:t>повітряних</a:t>
            </a:r>
            <a:r>
              <a:rPr lang="ru-RU" sz="2000" dirty="0"/>
              <a:t> суден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5;</a:t>
            </a:r>
          </a:p>
          <a:p>
            <a:r>
              <a:rPr lang="ru-RU" sz="2000" dirty="0"/>
              <a:t>4) </a:t>
            </a:r>
            <a:r>
              <a:rPr lang="ru-RU" sz="2000" dirty="0" err="1"/>
              <a:t>водних</a:t>
            </a:r>
            <a:r>
              <a:rPr lang="ru-RU" sz="2000" dirty="0"/>
              <a:t> суден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6;</a:t>
            </a:r>
          </a:p>
          <a:p>
            <a:r>
              <a:rPr lang="ru-RU" sz="2000" dirty="0"/>
              <a:t>5) майна, </a:t>
            </a:r>
            <a:r>
              <a:rPr lang="ru-RU" sz="2000" dirty="0" err="1"/>
              <a:t>що</a:t>
            </a:r>
            <a:r>
              <a:rPr lang="ru-RU" sz="2000" dirty="0"/>
              <a:t> перевозиться [</a:t>
            </a:r>
            <a:r>
              <a:rPr lang="ru-RU" sz="2000" dirty="0" err="1"/>
              <a:t>включаючи</a:t>
            </a:r>
            <a:r>
              <a:rPr lang="ru-RU" sz="2000" dirty="0"/>
              <a:t> </a:t>
            </a:r>
            <a:r>
              <a:rPr lang="ru-RU" sz="2000" dirty="0" err="1"/>
              <a:t>вантаж</a:t>
            </a:r>
            <a:r>
              <a:rPr lang="ru-RU" sz="2000" dirty="0"/>
              <a:t>, багаж (</a:t>
            </a:r>
            <a:r>
              <a:rPr lang="ru-RU" sz="2000" dirty="0" err="1"/>
              <a:t>вантажобагаж</a:t>
            </a:r>
            <a:r>
              <a:rPr lang="ru-RU" sz="2000" dirty="0"/>
              <a:t>)]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7;</a:t>
            </a:r>
          </a:p>
          <a:p>
            <a:r>
              <a:rPr lang="ru-RU" sz="2000" dirty="0"/>
              <a:t>6) майна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ризиків</a:t>
            </a:r>
            <a:r>
              <a:rPr lang="ru-RU" sz="2000" dirty="0"/>
              <a:t>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8 та/</a:t>
            </a:r>
            <a:r>
              <a:rPr lang="ru-RU" sz="2000" dirty="0" err="1"/>
              <a:t>або</a:t>
            </a:r>
            <a:r>
              <a:rPr lang="ru-RU" sz="2000" dirty="0"/>
              <a:t> 9;</a:t>
            </a:r>
          </a:p>
          <a:p>
            <a:r>
              <a:rPr lang="ru-RU" sz="2000" dirty="0"/>
              <a:t>7) </a:t>
            </a:r>
            <a:r>
              <a:rPr lang="ru-RU" sz="2000" dirty="0" err="1"/>
              <a:t>кредитів</a:t>
            </a:r>
            <a:r>
              <a:rPr lang="ru-RU" sz="2000" dirty="0"/>
              <a:t>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14;</a:t>
            </a:r>
          </a:p>
          <a:p>
            <a:r>
              <a:rPr lang="ru-RU" sz="2000" dirty="0"/>
              <a:t>8) поруки (</a:t>
            </a:r>
            <a:r>
              <a:rPr lang="ru-RU" sz="2000" dirty="0" err="1"/>
              <a:t>гарантії</a:t>
            </a:r>
            <a:r>
              <a:rPr lang="ru-RU" sz="2000" dirty="0"/>
              <a:t>)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15;</a:t>
            </a:r>
          </a:p>
          <a:p>
            <a:r>
              <a:rPr lang="ru-RU" sz="2000" dirty="0"/>
              <a:t>9) </a:t>
            </a:r>
            <a:r>
              <a:rPr lang="ru-RU" sz="2000" dirty="0" err="1"/>
              <a:t>судових</a:t>
            </a:r>
            <a:r>
              <a:rPr lang="ru-RU" sz="2000" dirty="0"/>
              <a:t> </a:t>
            </a:r>
            <a:r>
              <a:rPr lang="ru-RU" sz="2000" dirty="0" err="1"/>
              <a:t>витрат</a:t>
            </a:r>
            <a:r>
              <a:rPr lang="ru-RU" sz="2000" dirty="0"/>
              <a:t>, </a:t>
            </a:r>
            <a:r>
              <a:rPr lang="ru-RU" sz="2000" dirty="0" err="1"/>
              <a:t>передбачених</a:t>
            </a:r>
            <a:r>
              <a:rPr lang="ru-RU" sz="2000" dirty="0"/>
              <a:t>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17.</a:t>
            </a:r>
          </a:p>
          <a:p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3495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472" y="620688"/>
            <a:ext cx="921702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solidFill>
                  <a:prstClr val="black"/>
                </a:solidFill>
              </a:rPr>
              <a:t>Клас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17 “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судових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витрат</a:t>
            </a:r>
            <a:r>
              <a:rPr lang="ru-RU" sz="1600" b="1" dirty="0">
                <a:solidFill>
                  <a:prstClr val="black"/>
                </a:solidFill>
              </a:rPr>
              <a:t>” </a:t>
            </a:r>
            <a:r>
              <a:rPr lang="ru-RU" sz="1600" dirty="0">
                <a:solidFill>
                  <a:prstClr val="black"/>
                </a:solidFill>
              </a:rPr>
              <a:t>(</a:t>
            </a:r>
            <a:r>
              <a:rPr lang="ru-RU" sz="1600" dirty="0" err="1">
                <a:solidFill>
                  <a:prstClr val="black"/>
                </a:solidFill>
              </a:rPr>
              <a:t>далі</a:t>
            </a:r>
            <a:r>
              <a:rPr lang="ru-RU" sz="1600" dirty="0">
                <a:solidFill>
                  <a:prstClr val="black"/>
                </a:solidFill>
              </a:rPr>
              <a:t> - </a:t>
            </a:r>
            <a:r>
              <a:rPr lang="ru-RU" sz="1600" dirty="0" err="1">
                <a:solidFill>
                  <a:prstClr val="black"/>
                </a:solidFill>
              </a:rPr>
              <a:t>клас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17 </a:t>
            </a:r>
            <a:r>
              <a:rPr lang="ru-RU" sz="1600" dirty="0" err="1">
                <a:solidFill>
                  <a:prstClr val="black"/>
                </a:solidFill>
              </a:rPr>
              <a:t>включає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ризик</a:t>
            </a:r>
            <a:r>
              <a:rPr lang="ru-RU" sz="1600" dirty="0">
                <a:solidFill>
                  <a:prstClr val="black"/>
                </a:solidFill>
              </a:rPr>
              <a:t> у межах </a:t>
            </a:r>
            <a:r>
              <a:rPr lang="ru-RU" sz="1600" dirty="0" err="1">
                <a:solidFill>
                  <a:prstClr val="black"/>
                </a:solidFill>
              </a:rPr>
              <a:t>класу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-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судових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b="1" dirty="0" err="1">
                <a:solidFill>
                  <a:prstClr val="black"/>
                </a:solidFill>
              </a:rPr>
              <a:t>Клас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17 </a:t>
            </a:r>
            <a:r>
              <a:rPr lang="ru-RU" sz="1600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обов’язком</a:t>
            </a:r>
            <a:r>
              <a:rPr lang="ru-RU" sz="1600" dirty="0">
                <a:solidFill>
                  <a:prstClr val="black"/>
                </a:solidFill>
              </a:rPr>
              <a:t> страховика за </a:t>
            </a:r>
            <a:r>
              <a:rPr lang="ru-RU" sz="1600" dirty="0" err="1">
                <a:solidFill>
                  <a:prstClr val="black"/>
                </a:solidFill>
              </a:rPr>
              <a:t>визначену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плату (</a:t>
            </a:r>
            <a:r>
              <a:rPr lang="ru-RU" sz="1600" dirty="0" err="1">
                <a:solidFill>
                  <a:prstClr val="black"/>
                </a:solidFill>
              </a:rPr>
              <a:t>страхову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премію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здійснити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страхову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виплату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відповідно</a:t>
            </a:r>
            <a:r>
              <a:rPr lang="ru-RU" sz="1600" dirty="0">
                <a:solidFill>
                  <a:prstClr val="black"/>
                </a:solidFill>
              </a:rPr>
              <a:t> до умов договору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 шляхом </a:t>
            </a:r>
            <a:r>
              <a:rPr lang="ru-RU" sz="1600" dirty="0" err="1">
                <a:solidFill>
                  <a:prstClr val="black"/>
                </a:solidFill>
              </a:rPr>
              <a:t>відшкодування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страхувальнику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іншій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особі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визначеній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на </a:t>
            </a:r>
            <a:r>
              <a:rPr lang="ru-RU" sz="1600" dirty="0" err="1">
                <a:solidFill>
                  <a:prstClr val="black"/>
                </a:solidFill>
              </a:rPr>
              <a:t>підставі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понесених</a:t>
            </a:r>
            <a:r>
              <a:rPr lang="ru-RU" sz="1600" dirty="0">
                <a:solidFill>
                  <a:prstClr val="black"/>
                </a:solidFill>
              </a:rPr>
              <a:t> ним (нею) </a:t>
            </a:r>
            <a:r>
              <a:rPr lang="ru-RU" sz="1600" dirty="0" err="1">
                <a:solidFill>
                  <a:prstClr val="black"/>
                </a:solidFill>
              </a:rPr>
              <a:t>судових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унаслідок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настання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події</a:t>
            </a:r>
            <a:r>
              <a:rPr lang="ru-RU" sz="1600" dirty="0">
                <a:solidFill>
                  <a:prstClr val="black"/>
                </a:solidFill>
              </a:rPr>
              <a:t>, на </a:t>
            </a:r>
            <a:r>
              <a:rPr lang="ru-RU" sz="1600" dirty="0" err="1">
                <a:solidFill>
                  <a:prstClr val="black"/>
                </a:solidFill>
              </a:rPr>
              <a:t>випадок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виникнення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якої</a:t>
            </a:r>
            <a:r>
              <a:rPr lang="ru-RU" sz="1600" dirty="0">
                <a:solidFill>
                  <a:prstClr val="black"/>
                </a:solidFill>
              </a:rPr>
              <a:t> проводиться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(страхового </a:t>
            </a:r>
            <a:r>
              <a:rPr lang="ru-RU" sz="1600" dirty="0" err="1">
                <a:solidFill>
                  <a:prstClr val="black"/>
                </a:solidFill>
              </a:rPr>
              <a:t>ризику</a:t>
            </a:r>
            <a:r>
              <a:rPr lang="ru-RU" sz="1600" dirty="0">
                <a:solidFill>
                  <a:prstClr val="black"/>
                </a:solidFill>
              </a:rPr>
              <a:t>).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За </a:t>
            </a:r>
            <a:r>
              <a:rPr lang="ru-RU" sz="1600" b="1" dirty="0" err="1">
                <a:solidFill>
                  <a:prstClr val="black"/>
                </a:solidFill>
              </a:rPr>
              <a:t>класом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17 </a:t>
            </a:r>
            <a:r>
              <a:rPr lang="ru-RU" sz="1600" b="1" dirty="0" err="1">
                <a:solidFill>
                  <a:prstClr val="black"/>
                </a:solidFill>
              </a:rPr>
              <a:t>здійснюється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можливих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судових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понесених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страхувальником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іншою</a:t>
            </a:r>
            <a:r>
              <a:rPr lang="ru-RU" sz="1600" dirty="0">
                <a:solidFill>
                  <a:prstClr val="black"/>
                </a:solidFill>
              </a:rPr>
              <a:t> особою, </a:t>
            </a:r>
            <a:r>
              <a:rPr lang="ru-RU" sz="1600" dirty="0" err="1">
                <a:solidFill>
                  <a:prstClr val="black"/>
                </a:solidFill>
              </a:rPr>
              <a:t>визначеною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на </a:t>
            </a:r>
            <a:r>
              <a:rPr lang="ru-RU" sz="1600" dirty="0" err="1">
                <a:solidFill>
                  <a:prstClr val="black"/>
                </a:solidFill>
              </a:rPr>
              <a:t>підставі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), </a:t>
            </a:r>
            <a:r>
              <a:rPr lang="ru-RU" sz="1600" dirty="0" err="1">
                <a:solidFill>
                  <a:prstClr val="black"/>
                </a:solidFill>
              </a:rPr>
              <a:t>якщо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він</a:t>
            </a:r>
            <a:r>
              <a:rPr lang="ru-RU" sz="1600" dirty="0">
                <a:solidFill>
                  <a:prstClr val="black"/>
                </a:solidFill>
              </a:rPr>
              <a:t> (вона) є </a:t>
            </a:r>
            <a:r>
              <a:rPr lang="ru-RU" sz="1600" dirty="0" err="1">
                <a:solidFill>
                  <a:prstClr val="black"/>
                </a:solidFill>
              </a:rPr>
              <a:t>учасником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судової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справи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відповідача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позивача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третю</a:t>
            </a:r>
            <a:r>
              <a:rPr lang="ru-RU" sz="1600" dirty="0">
                <a:solidFill>
                  <a:prstClr val="black"/>
                </a:solidFill>
              </a:rPr>
              <a:t> особу.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b="1" dirty="0" err="1">
                <a:solidFill>
                  <a:srgbClr val="C00000"/>
                </a:solidFill>
              </a:rPr>
              <a:t>Клас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1600" b="1" dirty="0">
                <a:solidFill>
                  <a:srgbClr val="C00000"/>
                </a:solidFill>
              </a:rPr>
              <a:t> 17 не </a:t>
            </a:r>
            <a:r>
              <a:rPr lang="ru-RU" sz="1600" b="1" dirty="0" err="1">
                <a:solidFill>
                  <a:srgbClr val="C00000"/>
                </a:solidFill>
              </a:rPr>
              <a:t>включає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1600" b="1" dirty="0">
                <a:solidFill>
                  <a:srgbClr val="C00000"/>
                </a:solidFill>
              </a:rPr>
              <a:t>: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dirty="0">
                <a:solidFill>
                  <a:prstClr val="black"/>
                </a:solidFill>
              </a:rPr>
              <a:t>1) </a:t>
            </a:r>
            <a:r>
              <a:rPr lang="ru-RU" sz="1600" dirty="0" err="1">
                <a:solidFill>
                  <a:prstClr val="black"/>
                </a:solidFill>
              </a:rPr>
              <a:t>судових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можуть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виникнути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внаслідок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у </a:t>
            </a:r>
            <a:r>
              <a:rPr lang="ru-RU" sz="1600" dirty="0" err="1">
                <a:solidFill>
                  <a:prstClr val="black"/>
                </a:solidFill>
              </a:rPr>
              <a:t>зв’язку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використанням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морських</a:t>
            </a:r>
            <a:r>
              <a:rPr lang="ru-RU" sz="1600" dirty="0">
                <a:solidFill>
                  <a:prstClr val="black"/>
                </a:solidFill>
              </a:rPr>
              <a:t> суден;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dirty="0">
                <a:solidFill>
                  <a:prstClr val="black"/>
                </a:solidFill>
              </a:rPr>
              <a:t>2) </a:t>
            </a:r>
            <a:r>
              <a:rPr lang="ru-RU" sz="1600" dirty="0" err="1">
                <a:solidFill>
                  <a:prstClr val="black"/>
                </a:solidFill>
              </a:rPr>
              <a:t>судових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можуть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виникнути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внаслідок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заподіяння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шкоди</a:t>
            </a:r>
            <a:r>
              <a:rPr lang="ru-RU" sz="1600" dirty="0">
                <a:solidFill>
                  <a:prstClr val="black"/>
                </a:solidFill>
              </a:rPr>
              <a:t> особою, </a:t>
            </a:r>
            <a:r>
              <a:rPr lang="ru-RU" sz="1600" dirty="0" err="1">
                <a:solidFill>
                  <a:prstClr val="black"/>
                </a:solidFill>
              </a:rPr>
              <a:t>відповідальність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якої</a:t>
            </a:r>
            <a:r>
              <a:rPr lang="ru-RU" sz="1600" dirty="0">
                <a:solidFill>
                  <a:prstClr val="black"/>
                </a:solidFill>
              </a:rPr>
              <a:t> застрахована за </a:t>
            </a:r>
            <a:r>
              <a:rPr lang="ru-RU" sz="1600" dirty="0" err="1">
                <a:solidFill>
                  <a:prstClr val="black"/>
                </a:solidFill>
              </a:rPr>
              <a:t>класами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10-13, </a:t>
            </a:r>
            <a:r>
              <a:rPr lang="ru-RU" sz="1600" dirty="0" err="1">
                <a:solidFill>
                  <a:prstClr val="black"/>
                </a:solidFill>
              </a:rPr>
              <a:t>потерпілій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третій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особі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dirty="0">
                <a:solidFill>
                  <a:prstClr val="black"/>
                </a:solidFill>
              </a:rPr>
              <a:t>3) </a:t>
            </a:r>
            <a:r>
              <a:rPr lang="ru-RU" sz="1600" dirty="0" err="1">
                <a:solidFill>
                  <a:prstClr val="black"/>
                </a:solidFill>
              </a:rPr>
              <a:t>судових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підлягають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відшкодуванню</a:t>
            </a:r>
            <a:r>
              <a:rPr lang="ru-RU" sz="1600" dirty="0">
                <a:solidFill>
                  <a:prstClr val="black"/>
                </a:solidFill>
              </a:rPr>
              <a:t> в </a:t>
            </a:r>
            <a:r>
              <a:rPr lang="ru-RU" sz="1600" dirty="0" err="1">
                <a:solidFill>
                  <a:prstClr val="black"/>
                </a:solidFill>
              </a:rPr>
              <a:t>разі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пов’язаних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із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наданням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допомоги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асистанс</a:t>
            </a:r>
            <a:r>
              <a:rPr lang="ru-RU" sz="1600" dirty="0">
                <a:solidFill>
                  <a:prstClr val="black"/>
                </a:solidFill>
              </a:rPr>
              <a:t>) особам, </a:t>
            </a:r>
            <a:r>
              <a:rPr lang="ru-RU" sz="1600" dirty="0" err="1">
                <a:solidFill>
                  <a:prstClr val="black"/>
                </a:solidFill>
              </a:rPr>
              <a:t>які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потрапили</a:t>
            </a:r>
            <a:r>
              <a:rPr lang="ru-RU" sz="1600" dirty="0">
                <a:solidFill>
                  <a:prstClr val="black"/>
                </a:solidFill>
              </a:rPr>
              <a:t> в </a:t>
            </a:r>
            <a:r>
              <a:rPr lang="ru-RU" sz="1600" dirty="0" err="1">
                <a:solidFill>
                  <a:prstClr val="black"/>
                </a:solidFill>
              </a:rPr>
              <a:t>скрутне</a:t>
            </a:r>
            <a:r>
              <a:rPr lang="ru-RU" sz="1600" dirty="0">
                <a:solidFill>
                  <a:prstClr val="black"/>
                </a:solidFill>
              </a:rPr>
              <a:t> становище </a:t>
            </a:r>
            <a:r>
              <a:rPr lang="ru-RU" sz="1600" dirty="0" err="1">
                <a:solidFill>
                  <a:prstClr val="black"/>
                </a:solidFill>
              </a:rPr>
              <a:t>під</a:t>
            </a:r>
            <a:r>
              <a:rPr lang="ru-RU" sz="1600" dirty="0">
                <a:solidFill>
                  <a:prstClr val="black"/>
                </a:solidFill>
              </a:rPr>
              <a:t> час </a:t>
            </a:r>
            <a:r>
              <a:rPr lang="ru-RU" sz="1600" dirty="0" err="1">
                <a:solidFill>
                  <a:prstClr val="black"/>
                </a:solidFill>
              </a:rPr>
              <a:t>здійснення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подорожі</a:t>
            </a:r>
            <a:r>
              <a:rPr lang="ru-RU" sz="1600" dirty="0">
                <a:solidFill>
                  <a:prstClr val="black"/>
                </a:solidFill>
              </a:rPr>
              <a:t>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18.</a:t>
            </a:r>
          </a:p>
        </p:txBody>
      </p:sp>
    </p:spTree>
    <p:extLst>
      <p:ext uri="{BB962C8B-B14F-4D97-AF65-F5344CB8AC3E}">
        <p14:creationId xmlns:p14="http://schemas.microsoft.com/office/powerpoint/2010/main" val="3900349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776536" y="999098"/>
            <a:ext cx="828092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1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нещасного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випадку</a:t>
            </a:r>
            <a:r>
              <a:rPr lang="ru-RU" b="1" dirty="0">
                <a:solidFill>
                  <a:prstClr val="black"/>
                </a:solidFill>
              </a:rPr>
              <a:t> (у тому </a:t>
            </a:r>
            <a:r>
              <a:rPr lang="ru-RU" b="1" dirty="0" err="1">
                <a:solidFill>
                  <a:prstClr val="black"/>
                </a:solidFill>
              </a:rPr>
              <a:t>числі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випадок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виробничої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травми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професійного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захворювання</a:t>
            </a:r>
            <a:r>
              <a:rPr lang="ru-RU" b="1" dirty="0">
                <a:solidFill>
                  <a:prstClr val="black"/>
                </a:solidFill>
              </a:rPr>
              <a:t>)”.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1 </a:t>
            </a:r>
            <a:r>
              <a:rPr lang="ru-RU" dirty="0" err="1">
                <a:solidFill>
                  <a:prstClr val="black"/>
                </a:solidFill>
              </a:rPr>
              <a:t>характеризується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</a:t>
            </a:r>
          </a:p>
          <a:p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смерть, </a:t>
            </a:r>
            <a:r>
              <a:rPr lang="ru-RU" dirty="0" err="1">
                <a:solidFill>
                  <a:prstClr val="black"/>
                </a:solidFill>
              </a:rPr>
              <a:t>встановлення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інвалідності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втрату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працездатності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отримання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застрахованою</a:t>
            </a:r>
            <a:r>
              <a:rPr lang="ru-RU" dirty="0">
                <a:solidFill>
                  <a:prstClr val="black"/>
                </a:solidFill>
              </a:rPr>
              <a:t> особою </a:t>
            </a:r>
            <a:r>
              <a:rPr lang="ru-RU" dirty="0" err="1">
                <a:solidFill>
                  <a:prstClr val="black"/>
                </a:solidFill>
              </a:rPr>
              <a:t>травматичних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ушкоджень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функціональних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розладів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</a:t>
            </a:r>
          </a:p>
          <a:p>
            <a:r>
              <a:rPr lang="ru-RU" dirty="0">
                <a:solidFill>
                  <a:prstClr val="black"/>
                </a:solidFill>
              </a:rPr>
              <a:t>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За </a:t>
            </a:r>
            <a:r>
              <a:rPr lang="ru-RU" dirty="0" err="1">
                <a:solidFill>
                  <a:prstClr val="black"/>
                </a:solidFill>
              </a:rPr>
              <a:t>класом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1 </a:t>
            </a:r>
            <a:r>
              <a:rPr lang="ru-RU" dirty="0" err="1">
                <a:solidFill>
                  <a:prstClr val="black"/>
                </a:solidFill>
              </a:rPr>
              <a:t>здійснюється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нещасного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нещасний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транспорті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виробничої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травми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нещасного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виробництві</a:t>
            </a:r>
            <a:r>
              <a:rPr lang="ru-RU" dirty="0">
                <a:solidFill>
                  <a:prstClr val="black"/>
                </a:solidFill>
              </a:rPr>
              <a:t>)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професійного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захворювання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654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6496" y="764704"/>
            <a:ext cx="91450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prstClr val="black"/>
                </a:solidFill>
              </a:rPr>
              <a:t>Клас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18 “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витрат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пов’язаних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із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наданням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допомоги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асистанс</a:t>
            </a:r>
            <a:r>
              <a:rPr lang="ru-RU" sz="2000" b="1" dirty="0">
                <a:solidFill>
                  <a:prstClr val="black"/>
                </a:solidFill>
              </a:rPr>
              <a:t>) особам, </a:t>
            </a:r>
            <a:r>
              <a:rPr lang="ru-RU" sz="2000" b="1" dirty="0" err="1">
                <a:solidFill>
                  <a:prstClr val="black"/>
                </a:solidFill>
              </a:rPr>
              <a:t>які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потрапили</a:t>
            </a:r>
            <a:r>
              <a:rPr lang="ru-RU" sz="2000" b="1" dirty="0">
                <a:solidFill>
                  <a:prstClr val="black"/>
                </a:solidFill>
              </a:rPr>
              <a:t> у </a:t>
            </a:r>
            <a:r>
              <a:rPr lang="ru-RU" sz="2000" b="1" dirty="0" err="1">
                <a:solidFill>
                  <a:prstClr val="black"/>
                </a:solidFill>
              </a:rPr>
              <a:t>скрутне</a:t>
            </a:r>
            <a:r>
              <a:rPr lang="ru-RU" sz="2000" b="1" dirty="0">
                <a:solidFill>
                  <a:prstClr val="black"/>
                </a:solidFill>
              </a:rPr>
              <a:t> становище </a:t>
            </a:r>
            <a:r>
              <a:rPr lang="ru-RU" sz="2000" b="1" dirty="0" err="1">
                <a:solidFill>
                  <a:prstClr val="black"/>
                </a:solidFill>
              </a:rPr>
              <a:t>під</a:t>
            </a:r>
            <a:r>
              <a:rPr lang="ru-RU" sz="2000" b="1" dirty="0">
                <a:solidFill>
                  <a:prstClr val="black"/>
                </a:solidFill>
              </a:rPr>
              <a:t> час </a:t>
            </a:r>
            <a:r>
              <a:rPr lang="ru-RU" sz="2000" b="1" dirty="0" err="1">
                <a:solidFill>
                  <a:prstClr val="black"/>
                </a:solidFill>
              </a:rPr>
              <a:t>здійснення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подорожі</a:t>
            </a:r>
            <a:r>
              <a:rPr lang="ru-RU" sz="2000" b="1" dirty="0">
                <a:solidFill>
                  <a:prstClr val="black"/>
                </a:solidFill>
              </a:rPr>
              <a:t>” (</a:t>
            </a:r>
            <a:r>
              <a:rPr lang="ru-RU" sz="2000" b="1" dirty="0" err="1">
                <a:solidFill>
                  <a:prstClr val="black"/>
                </a:solidFill>
              </a:rPr>
              <a:t>далі</a:t>
            </a:r>
            <a:r>
              <a:rPr lang="ru-RU" sz="2000" b="1" dirty="0">
                <a:solidFill>
                  <a:prstClr val="black"/>
                </a:solidFill>
              </a:rPr>
              <a:t> - </a:t>
            </a:r>
            <a:r>
              <a:rPr lang="ru-RU" sz="2000" b="1" dirty="0" err="1">
                <a:solidFill>
                  <a:prstClr val="black"/>
                </a:solidFill>
              </a:rPr>
              <a:t>клас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18), </a:t>
            </a:r>
            <a:r>
              <a:rPr lang="ru-RU" sz="2000" b="1" dirty="0" err="1">
                <a:solidFill>
                  <a:prstClr val="black"/>
                </a:solidFill>
              </a:rPr>
              <a:t>включає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такі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ризики</a:t>
            </a:r>
            <a:r>
              <a:rPr lang="ru-RU" sz="2000" b="1" dirty="0">
                <a:solidFill>
                  <a:prstClr val="black"/>
                </a:solidFill>
              </a:rPr>
              <a:t> в межах </a:t>
            </a:r>
            <a:r>
              <a:rPr lang="ru-RU" sz="2000" b="1" dirty="0" err="1">
                <a:solidFill>
                  <a:prstClr val="black"/>
                </a:solidFill>
              </a:rPr>
              <a:t>класу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:</a:t>
            </a:r>
          </a:p>
          <a:p>
            <a:r>
              <a:rPr lang="ru-RU" sz="2000" dirty="0">
                <a:solidFill>
                  <a:prstClr val="black"/>
                </a:solidFill>
              </a:rPr>
              <a:t>1)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медичних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витрат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пов’язаних</a:t>
            </a:r>
            <a:r>
              <a:rPr lang="ru-RU" sz="2000" dirty="0">
                <a:solidFill>
                  <a:prstClr val="black"/>
                </a:solidFill>
              </a:rPr>
              <a:t> з </a:t>
            </a:r>
            <a:r>
              <a:rPr lang="ru-RU" sz="2000" dirty="0" err="1">
                <a:solidFill>
                  <a:prstClr val="black"/>
                </a:solidFill>
              </a:rPr>
              <a:t>наданням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допомоги</a:t>
            </a:r>
            <a:r>
              <a:rPr lang="ru-RU" sz="2000" dirty="0">
                <a:solidFill>
                  <a:prstClr val="black"/>
                </a:solidFill>
              </a:rPr>
              <a:t> (</a:t>
            </a:r>
            <a:r>
              <a:rPr lang="ru-RU" sz="2000" dirty="0" err="1">
                <a:solidFill>
                  <a:prstClr val="black"/>
                </a:solidFill>
              </a:rPr>
              <a:t>асистанс</a:t>
            </a:r>
            <a:r>
              <a:rPr lang="ru-RU" sz="2000" dirty="0">
                <a:solidFill>
                  <a:prstClr val="black"/>
                </a:solidFill>
              </a:rPr>
              <a:t>) особам,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потрапили</a:t>
            </a:r>
            <a:r>
              <a:rPr lang="ru-RU" sz="2000" dirty="0">
                <a:solidFill>
                  <a:prstClr val="black"/>
                </a:solidFill>
              </a:rPr>
              <a:t> в </a:t>
            </a:r>
            <a:r>
              <a:rPr lang="ru-RU" sz="2000" dirty="0" err="1">
                <a:solidFill>
                  <a:prstClr val="black"/>
                </a:solidFill>
              </a:rPr>
              <a:t>скрутне</a:t>
            </a:r>
            <a:r>
              <a:rPr lang="ru-RU" sz="2000" dirty="0">
                <a:solidFill>
                  <a:prstClr val="black"/>
                </a:solidFill>
              </a:rPr>
              <a:t> становище </a:t>
            </a:r>
            <a:r>
              <a:rPr lang="ru-RU" sz="2000" dirty="0" err="1">
                <a:solidFill>
                  <a:prstClr val="black"/>
                </a:solidFill>
              </a:rPr>
              <a:t>під</a:t>
            </a:r>
            <a:r>
              <a:rPr lang="ru-RU" sz="2000" dirty="0">
                <a:solidFill>
                  <a:prstClr val="black"/>
                </a:solidFill>
              </a:rPr>
              <a:t> час </a:t>
            </a:r>
            <a:r>
              <a:rPr lang="ru-RU" sz="2000" dirty="0" err="1">
                <a:solidFill>
                  <a:prstClr val="black"/>
                </a:solidFill>
              </a:rPr>
              <a:t>здійснення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подорожі</a:t>
            </a:r>
            <a:r>
              <a:rPr lang="ru-RU" sz="2000" dirty="0">
                <a:solidFill>
                  <a:prstClr val="black"/>
                </a:solidFill>
              </a:rPr>
              <a:t> (</a:t>
            </a:r>
            <a:r>
              <a:rPr lang="ru-RU" sz="2000" dirty="0" err="1">
                <a:solidFill>
                  <a:prstClr val="black"/>
                </a:solidFill>
              </a:rPr>
              <a:t>поїздки</a:t>
            </a:r>
            <a:r>
              <a:rPr lang="ru-RU" sz="2000" dirty="0">
                <a:solidFill>
                  <a:prstClr val="black"/>
                </a:solidFill>
              </a:rPr>
              <a:t>) на </a:t>
            </a:r>
            <a:r>
              <a:rPr lang="ru-RU" sz="2000" dirty="0" err="1">
                <a:solidFill>
                  <a:prstClr val="black"/>
                </a:solidFill>
              </a:rPr>
              <a:t>території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або</a:t>
            </a:r>
            <a:r>
              <a:rPr lang="ru-RU" sz="2000" dirty="0">
                <a:solidFill>
                  <a:prstClr val="black"/>
                </a:solidFill>
              </a:rPr>
              <a:t> за кордон;</a:t>
            </a:r>
          </a:p>
          <a:p>
            <a:r>
              <a:rPr lang="ru-RU" sz="2000" dirty="0">
                <a:solidFill>
                  <a:prstClr val="black"/>
                </a:solidFill>
              </a:rPr>
              <a:t>2)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витрат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інших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ніж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медичні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пов’язаних</a:t>
            </a:r>
            <a:r>
              <a:rPr lang="ru-RU" sz="2000" dirty="0">
                <a:solidFill>
                  <a:prstClr val="black"/>
                </a:solidFill>
              </a:rPr>
              <a:t> з </a:t>
            </a:r>
            <a:r>
              <a:rPr lang="ru-RU" sz="2000" dirty="0" err="1">
                <a:solidFill>
                  <a:prstClr val="black"/>
                </a:solidFill>
              </a:rPr>
              <a:t>наданням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допомоги</a:t>
            </a:r>
            <a:r>
              <a:rPr lang="ru-RU" sz="2000" dirty="0">
                <a:solidFill>
                  <a:prstClr val="black"/>
                </a:solidFill>
              </a:rPr>
              <a:t> (</a:t>
            </a:r>
            <a:r>
              <a:rPr lang="ru-RU" sz="2000" dirty="0" err="1">
                <a:solidFill>
                  <a:prstClr val="black"/>
                </a:solidFill>
              </a:rPr>
              <a:t>асистанс</a:t>
            </a:r>
            <a:r>
              <a:rPr lang="ru-RU" sz="2000" dirty="0">
                <a:solidFill>
                  <a:prstClr val="black"/>
                </a:solidFill>
              </a:rPr>
              <a:t>) особам,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потрапили</a:t>
            </a:r>
            <a:r>
              <a:rPr lang="ru-RU" sz="2000" dirty="0">
                <a:solidFill>
                  <a:prstClr val="black"/>
                </a:solidFill>
              </a:rPr>
              <a:t> в </a:t>
            </a:r>
            <a:r>
              <a:rPr lang="ru-RU" sz="2000" dirty="0" err="1">
                <a:solidFill>
                  <a:prstClr val="black"/>
                </a:solidFill>
              </a:rPr>
              <a:t>скрутне</a:t>
            </a:r>
            <a:r>
              <a:rPr lang="ru-RU" sz="2000" dirty="0">
                <a:solidFill>
                  <a:prstClr val="black"/>
                </a:solidFill>
              </a:rPr>
              <a:t> становище </a:t>
            </a:r>
            <a:r>
              <a:rPr lang="ru-RU" sz="2000" dirty="0" err="1">
                <a:solidFill>
                  <a:prstClr val="black"/>
                </a:solidFill>
              </a:rPr>
              <a:t>під</a:t>
            </a:r>
            <a:r>
              <a:rPr lang="ru-RU" sz="2000" dirty="0">
                <a:solidFill>
                  <a:prstClr val="black"/>
                </a:solidFill>
              </a:rPr>
              <a:t> час </a:t>
            </a:r>
            <a:r>
              <a:rPr lang="ru-RU" sz="2000" dirty="0" err="1">
                <a:solidFill>
                  <a:prstClr val="black"/>
                </a:solidFill>
              </a:rPr>
              <a:t>здійснення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подорожі</a:t>
            </a:r>
            <a:r>
              <a:rPr lang="ru-RU" sz="2000" dirty="0">
                <a:solidFill>
                  <a:prstClr val="black"/>
                </a:solidFill>
              </a:rPr>
              <a:t> (</a:t>
            </a:r>
            <a:r>
              <a:rPr lang="ru-RU" sz="2000" dirty="0" err="1">
                <a:solidFill>
                  <a:prstClr val="black"/>
                </a:solidFill>
              </a:rPr>
              <a:t>поїздки</a:t>
            </a:r>
            <a:r>
              <a:rPr lang="ru-RU" sz="2000" dirty="0">
                <a:solidFill>
                  <a:prstClr val="black"/>
                </a:solidFill>
              </a:rPr>
              <a:t>) на </a:t>
            </a:r>
            <a:r>
              <a:rPr lang="ru-RU" sz="2000" dirty="0" err="1">
                <a:solidFill>
                  <a:prstClr val="black"/>
                </a:solidFill>
              </a:rPr>
              <a:t>території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або</a:t>
            </a:r>
            <a:r>
              <a:rPr lang="ru-RU" sz="2000" dirty="0">
                <a:solidFill>
                  <a:prstClr val="black"/>
                </a:solidFill>
              </a:rPr>
              <a:t> за кордон.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48544" y="5305193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C00000"/>
                </a:solidFill>
              </a:rPr>
              <a:t>Клас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2000" b="1" dirty="0">
                <a:solidFill>
                  <a:srgbClr val="C00000"/>
                </a:solidFill>
              </a:rPr>
              <a:t> 18 не </a:t>
            </a:r>
            <a:r>
              <a:rPr lang="ru-RU" sz="2000" b="1" dirty="0" err="1">
                <a:solidFill>
                  <a:srgbClr val="C00000"/>
                </a:solidFill>
              </a:rPr>
              <a:t>включає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</a:t>
            </a:r>
            <a:r>
              <a:rPr lang="ru-RU" sz="2000" dirty="0" err="1"/>
              <a:t>витрат</a:t>
            </a:r>
            <a:r>
              <a:rPr lang="ru-RU" sz="2000" dirty="0"/>
              <a:t> на </a:t>
            </a:r>
            <a:r>
              <a:rPr lang="ru-RU" sz="2000" dirty="0" err="1"/>
              <a:t>планове</a:t>
            </a:r>
            <a:r>
              <a:rPr lang="ru-RU" sz="2000" dirty="0"/>
              <a:t> (</a:t>
            </a:r>
            <a:r>
              <a:rPr lang="ru-RU" sz="2000" dirty="0" err="1"/>
              <a:t>періодичне</a:t>
            </a:r>
            <a:r>
              <a:rPr lang="ru-RU" sz="2000" dirty="0"/>
              <a:t>) </a:t>
            </a:r>
            <a:r>
              <a:rPr lang="ru-RU" sz="2000" dirty="0" err="1"/>
              <a:t>технічне</a:t>
            </a:r>
            <a:r>
              <a:rPr lang="ru-RU" sz="2000" dirty="0"/>
              <a:t> </a:t>
            </a:r>
            <a:r>
              <a:rPr lang="ru-RU" sz="2000" dirty="0" err="1"/>
              <a:t>обслуговування</a:t>
            </a:r>
            <a:r>
              <a:rPr lang="ru-RU" sz="2000" dirty="0"/>
              <a:t>, </a:t>
            </a:r>
            <a:r>
              <a:rPr lang="ru-RU" sz="2000" dirty="0" err="1"/>
              <a:t>гарантійне</a:t>
            </a:r>
            <a:r>
              <a:rPr lang="ru-RU" sz="2000" dirty="0"/>
              <a:t> </a:t>
            </a:r>
            <a:r>
              <a:rPr lang="ru-RU" sz="2000" dirty="0" err="1"/>
              <a:t>обслуговування</a:t>
            </a:r>
            <a:r>
              <a:rPr lang="ru-RU" sz="2000" dirty="0"/>
              <a:t> транспортного </a:t>
            </a:r>
            <a:r>
              <a:rPr lang="ru-RU" sz="2000" dirty="0" err="1"/>
              <a:t>засобу</a:t>
            </a:r>
            <a:r>
              <a:rPr lang="ru-RU" sz="2000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6496" y="4077072"/>
            <a:ext cx="9145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rgbClr val="C00000"/>
                </a:solidFill>
              </a:rPr>
              <a:t>Допомога</a:t>
            </a:r>
            <a:r>
              <a:rPr lang="ru-RU" dirty="0">
                <a:solidFill>
                  <a:srgbClr val="C00000"/>
                </a:solidFill>
              </a:rPr>
              <a:t> (</a:t>
            </a:r>
            <a:r>
              <a:rPr lang="ru-RU" dirty="0" err="1">
                <a:solidFill>
                  <a:srgbClr val="C00000"/>
                </a:solidFill>
              </a:rPr>
              <a:t>асистанс</a:t>
            </a:r>
            <a:r>
              <a:rPr lang="ru-RU" dirty="0">
                <a:solidFill>
                  <a:srgbClr val="C00000"/>
                </a:solidFill>
              </a:rPr>
              <a:t>) за договором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 за </a:t>
            </a:r>
            <a:r>
              <a:rPr lang="ru-RU" dirty="0" err="1">
                <a:solidFill>
                  <a:srgbClr val="C00000"/>
                </a:solidFill>
              </a:rPr>
              <a:t>класом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 18 </a:t>
            </a:r>
            <a:r>
              <a:rPr lang="ru-RU" dirty="0" err="1">
                <a:solidFill>
                  <a:srgbClr val="C00000"/>
                </a:solidFill>
              </a:rPr>
              <a:t>може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надаватися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страхувальнику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чи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іншій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особі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 err="1">
                <a:solidFill>
                  <a:srgbClr val="C00000"/>
                </a:solidFill>
              </a:rPr>
              <a:t>визначеній</a:t>
            </a:r>
            <a:r>
              <a:rPr lang="ru-RU" dirty="0">
                <a:solidFill>
                  <a:srgbClr val="C00000"/>
                </a:solidFill>
              </a:rPr>
              <a:t> договором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, у </a:t>
            </a:r>
            <a:r>
              <a:rPr lang="ru-RU" dirty="0" err="1">
                <a:solidFill>
                  <a:srgbClr val="C00000"/>
                </a:solidFill>
              </a:rPr>
              <a:t>грошовій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формі</a:t>
            </a:r>
            <a:r>
              <a:rPr lang="ru-RU" dirty="0">
                <a:solidFill>
                  <a:srgbClr val="C00000"/>
                </a:solidFill>
              </a:rPr>
              <a:t> та/</a:t>
            </a:r>
            <a:r>
              <a:rPr lang="ru-RU" dirty="0" err="1">
                <a:solidFill>
                  <a:srgbClr val="C00000"/>
                </a:solidFill>
              </a:rPr>
              <a:t>або</a:t>
            </a:r>
            <a:r>
              <a:rPr lang="ru-RU" dirty="0">
                <a:solidFill>
                  <a:srgbClr val="C00000"/>
                </a:solidFill>
              </a:rPr>
              <a:t> шляхом </a:t>
            </a:r>
            <a:r>
              <a:rPr lang="ru-RU" dirty="0" err="1">
                <a:solidFill>
                  <a:srgbClr val="C00000"/>
                </a:solidFill>
              </a:rPr>
              <a:t>надання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відповідних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послуг</a:t>
            </a:r>
            <a:r>
              <a:rPr lang="ru-RU" dirty="0">
                <a:solidFill>
                  <a:srgbClr val="C00000"/>
                </a:solidFill>
              </a:rPr>
              <a:t> у </a:t>
            </a:r>
            <a:r>
              <a:rPr lang="ru-RU" dirty="0" err="1">
                <a:solidFill>
                  <a:srgbClr val="C00000"/>
                </a:solidFill>
              </a:rPr>
              <a:t>зв’язку</a:t>
            </a:r>
            <a:r>
              <a:rPr lang="ru-RU" dirty="0">
                <a:solidFill>
                  <a:srgbClr val="C00000"/>
                </a:solidFill>
              </a:rPr>
              <a:t> з </a:t>
            </a:r>
            <a:r>
              <a:rPr lang="ru-RU" dirty="0" err="1">
                <a:solidFill>
                  <a:srgbClr val="C00000"/>
                </a:solidFill>
              </a:rPr>
              <a:t>настанням</a:t>
            </a:r>
            <a:r>
              <a:rPr lang="ru-RU" dirty="0">
                <a:solidFill>
                  <a:srgbClr val="C00000"/>
                </a:solidFill>
              </a:rPr>
              <a:t> страхового </a:t>
            </a:r>
            <a:r>
              <a:rPr lang="ru-RU" dirty="0" err="1">
                <a:solidFill>
                  <a:srgbClr val="C00000"/>
                </a:solidFill>
              </a:rPr>
              <a:t>випадку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 err="1">
                <a:solidFill>
                  <a:srgbClr val="C00000"/>
                </a:solidFill>
              </a:rPr>
              <a:t>передбаченого</a:t>
            </a:r>
            <a:r>
              <a:rPr lang="ru-RU" dirty="0">
                <a:solidFill>
                  <a:srgbClr val="C00000"/>
                </a:solidFill>
              </a:rPr>
              <a:t> договором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26831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2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випадок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хвороби</a:t>
            </a:r>
            <a:r>
              <a:rPr lang="ru-RU" b="1" dirty="0">
                <a:solidFill>
                  <a:prstClr val="black"/>
                </a:solidFill>
              </a:rPr>
              <a:t> (у тому </a:t>
            </a:r>
            <a:r>
              <a:rPr lang="ru-RU" b="1" dirty="0" err="1">
                <a:solidFill>
                  <a:prstClr val="black"/>
                </a:solidFill>
              </a:rPr>
              <a:t>числі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медичне</a:t>
            </a:r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)”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2 </a:t>
            </a:r>
            <a:r>
              <a:rPr lang="ru-RU" dirty="0" err="1">
                <a:solidFill>
                  <a:prstClr val="black"/>
                </a:solidFill>
              </a:rPr>
              <a:t>включає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такі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ризики</a:t>
            </a:r>
            <a:r>
              <a:rPr lang="ru-RU" dirty="0">
                <a:solidFill>
                  <a:prstClr val="black"/>
                </a:solidFill>
              </a:rPr>
              <a:t> в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медичне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2 «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</a:t>
            </a:r>
            <a:r>
              <a:rPr lang="ru-RU" dirty="0">
                <a:solidFill>
                  <a:prstClr val="black"/>
                </a:solidFill>
              </a:rPr>
              <a:t>» </a:t>
            </a:r>
            <a:r>
              <a:rPr lang="ru-RU" dirty="0" err="1">
                <a:solidFill>
                  <a:prstClr val="black"/>
                </a:solidFill>
              </a:rPr>
              <a:t>характеризується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смерть, </a:t>
            </a:r>
            <a:r>
              <a:rPr lang="ru-RU" dirty="0" err="1">
                <a:solidFill>
                  <a:prstClr val="black"/>
                </a:solidFill>
              </a:rPr>
              <a:t>встановлення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інвалідності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втрату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працездатності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розлад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). </a:t>
            </a:r>
          </a:p>
          <a:p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“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</a:t>
            </a:r>
            <a:r>
              <a:rPr lang="ru-RU" dirty="0">
                <a:solidFill>
                  <a:prstClr val="black"/>
                </a:solidFill>
              </a:rPr>
              <a:t>” не </a:t>
            </a:r>
            <a:r>
              <a:rPr lang="ru-RU" dirty="0" err="1">
                <a:solidFill>
                  <a:prstClr val="black"/>
                </a:solidFill>
              </a:rPr>
              <a:t>передбачає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на</a:t>
            </a:r>
          </a:p>
          <a:p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нещасного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виключно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професійного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захворювання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передбачених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класом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1, 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хвороби,спричиненої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нещасним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випадком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ризиком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класу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2 «</a:t>
            </a:r>
            <a:r>
              <a:rPr lang="ru-RU" b="1" dirty="0" err="1">
                <a:solidFill>
                  <a:prstClr val="black"/>
                </a:solidFill>
              </a:rPr>
              <a:t>медичне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» </a:t>
            </a:r>
            <a:r>
              <a:rPr lang="ru-RU" b="1" dirty="0" err="1">
                <a:solidFill>
                  <a:prstClr val="black"/>
                </a:solidFill>
              </a:rPr>
              <a:t>здійснюється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випадокнастання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певної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переліку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групи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груп</a:t>
            </a:r>
            <a:r>
              <a:rPr lang="ru-RU" dirty="0">
                <a:solidFill>
                  <a:prstClr val="black"/>
                </a:solidFill>
              </a:rPr>
              <a:t>) хвороб, </a:t>
            </a:r>
            <a:r>
              <a:rPr lang="ru-RU" dirty="0" err="1">
                <a:solidFill>
                  <a:prstClr val="black"/>
                </a:solidFill>
              </a:rPr>
              <a:t>визначених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будь-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тих, </a:t>
            </a:r>
            <a:r>
              <a:rPr lang="ru-RU" dirty="0" err="1">
                <a:solidFill>
                  <a:prstClr val="black"/>
                </a:solidFill>
              </a:rPr>
              <a:t>які</a:t>
            </a:r>
            <a:r>
              <a:rPr lang="ru-RU" dirty="0">
                <a:solidFill>
                  <a:prstClr val="black"/>
                </a:solidFill>
              </a:rPr>
              <a:t> прямо </a:t>
            </a:r>
            <a:r>
              <a:rPr lang="ru-RU" dirty="0" err="1">
                <a:solidFill>
                  <a:prstClr val="black"/>
                </a:solidFill>
              </a:rPr>
              <a:t>зазначені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договорі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як </a:t>
            </a:r>
            <a:r>
              <a:rPr lang="ru-RU" dirty="0" err="1">
                <a:solidFill>
                  <a:prstClr val="black"/>
                </a:solidFill>
              </a:rPr>
              <a:t>виключення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991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128464" y="531827"/>
            <a:ext cx="9577064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Ризик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класу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2 «</a:t>
            </a:r>
            <a:r>
              <a:rPr lang="ru-RU" b="1" dirty="0" err="1">
                <a:solidFill>
                  <a:prstClr val="black"/>
                </a:solidFill>
              </a:rPr>
              <a:t>медичне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» </a:t>
            </a:r>
            <a:r>
              <a:rPr lang="ru-RU" dirty="0" err="1">
                <a:solidFill>
                  <a:prstClr val="black"/>
                </a:solidFill>
              </a:rPr>
              <a:t>характеризується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понесених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отримання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застрахованою</a:t>
            </a:r>
            <a:r>
              <a:rPr lang="ru-RU" dirty="0">
                <a:solidFill>
                  <a:prstClr val="black"/>
                </a:solidFill>
              </a:rPr>
              <a:t> особою </a:t>
            </a:r>
            <a:r>
              <a:rPr lang="ru-RU" dirty="0" err="1">
                <a:solidFill>
                  <a:prstClr val="black"/>
                </a:solidFill>
              </a:rPr>
              <a:t>медичної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допомоги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медичних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послуг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певного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переліку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якості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обсязі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передбаченому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шляхом оплати </a:t>
            </a:r>
            <a:r>
              <a:rPr lang="ru-RU" dirty="0" err="1">
                <a:solidFill>
                  <a:prstClr val="black"/>
                </a:solidFill>
              </a:rPr>
              <a:t>їх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вартості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захворювання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застрахованої</a:t>
            </a:r>
            <a:r>
              <a:rPr lang="ru-RU" dirty="0">
                <a:solidFill>
                  <a:prstClr val="black"/>
                </a:solidFill>
              </a:rPr>
              <a:t> особи, </a:t>
            </a:r>
            <a:r>
              <a:rPr lang="ru-RU" dirty="0" err="1">
                <a:solidFill>
                  <a:prstClr val="black"/>
                </a:solidFill>
              </a:rPr>
              <a:t>загострення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хронічного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захворювання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розлад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нещасного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інші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розлади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передбачені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укладеним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класом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2 за </a:t>
            </a:r>
            <a:r>
              <a:rPr lang="ru-RU" dirty="0" err="1">
                <a:solidFill>
                  <a:prstClr val="black"/>
                </a:solidFill>
              </a:rPr>
              <a:t>ризиком</a:t>
            </a:r>
            <a:r>
              <a:rPr lang="ru-RU" dirty="0">
                <a:solidFill>
                  <a:prstClr val="black"/>
                </a:solidFill>
              </a:rPr>
              <a:t> “</a:t>
            </a:r>
            <a:r>
              <a:rPr lang="ru-RU" dirty="0" err="1">
                <a:solidFill>
                  <a:prstClr val="black"/>
                </a:solidFill>
              </a:rPr>
              <a:t>медичне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”,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застрахованій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надаються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асистуючі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послуги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інше</a:t>
            </a:r>
            <a:r>
              <a:rPr lang="ru-RU" dirty="0">
                <a:solidFill>
                  <a:prstClr val="black"/>
                </a:solidFill>
              </a:rPr>
              <a:t> не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b="1" dirty="0">
                <a:solidFill>
                  <a:srgbClr val="FF0000"/>
                </a:solidFill>
              </a:rPr>
              <a:t>За </a:t>
            </a:r>
            <a:r>
              <a:rPr lang="ru-RU" sz="1600" b="1" dirty="0" err="1">
                <a:solidFill>
                  <a:srgbClr val="FF0000"/>
                </a:solidFill>
              </a:rPr>
              <a:t>класом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 2 </a:t>
            </a:r>
            <a:r>
              <a:rPr lang="ru-RU" sz="1600" b="1" dirty="0" err="1">
                <a:solidFill>
                  <a:srgbClr val="FF0000"/>
                </a:solidFill>
              </a:rPr>
              <a:t>можуть</a:t>
            </a:r>
            <a:r>
              <a:rPr lang="ru-RU" sz="1600" b="1" dirty="0">
                <a:solidFill>
                  <a:srgbClr val="FF0000"/>
                </a:solidFill>
              </a:rPr>
              <a:t> бути </a:t>
            </a:r>
            <a:r>
              <a:rPr lang="ru-RU" sz="1600" b="1" dirty="0" err="1">
                <a:solidFill>
                  <a:srgbClr val="FF0000"/>
                </a:solidFill>
              </a:rPr>
              <a:t>передбачені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такі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варіанти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здійснення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страхової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виплати</a:t>
            </a:r>
            <a:r>
              <a:rPr lang="ru-RU" sz="1600" b="1" dirty="0">
                <a:solidFill>
                  <a:srgbClr val="FF0000"/>
                </a:solidFill>
              </a:rPr>
              <a:t> в </a:t>
            </a:r>
            <a:r>
              <a:rPr lang="ru-RU" sz="1600" b="1" dirty="0" err="1">
                <a:solidFill>
                  <a:srgbClr val="FF0000"/>
                </a:solidFill>
              </a:rPr>
              <a:t>разі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настання</a:t>
            </a:r>
            <a:r>
              <a:rPr lang="ru-RU" sz="1600" b="1" dirty="0">
                <a:solidFill>
                  <a:srgbClr val="FF0000"/>
                </a:solidFill>
              </a:rPr>
              <a:t> страхового </a:t>
            </a:r>
            <a:r>
              <a:rPr lang="ru-RU" sz="1600" b="1" dirty="0" err="1">
                <a:solidFill>
                  <a:srgbClr val="FF0000"/>
                </a:solidFill>
              </a:rPr>
              <a:t>випадку</a:t>
            </a:r>
            <a:r>
              <a:rPr lang="ru-RU" sz="1600" dirty="0">
                <a:solidFill>
                  <a:prstClr val="black"/>
                </a:solidFill>
              </a:rPr>
              <a:t>:</a:t>
            </a:r>
          </a:p>
          <a:p>
            <a:r>
              <a:rPr lang="ru-RU" sz="1600" dirty="0">
                <a:solidFill>
                  <a:prstClr val="black"/>
                </a:solidFill>
              </a:rPr>
              <a:t>1) </a:t>
            </a:r>
            <a:r>
              <a:rPr lang="ru-RU" sz="1600" dirty="0" err="1">
                <a:solidFill>
                  <a:prstClr val="black"/>
                </a:solidFill>
              </a:rPr>
              <a:t>фіксована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грошова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виплата</a:t>
            </a:r>
            <a:r>
              <a:rPr lang="ru-RU" sz="1600" dirty="0">
                <a:solidFill>
                  <a:prstClr val="black"/>
                </a:solidFill>
              </a:rPr>
              <a:t> в межах </a:t>
            </a:r>
            <a:r>
              <a:rPr lang="ru-RU" sz="1600" dirty="0" err="1">
                <a:solidFill>
                  <a:prstClr val="black"/>
                </a:solidFill>
              </a:rPr>
              <a:t>страхової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суми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ліміту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1600" dirty="0">
                <a:solidFill>
                  <a:prstClr val="black"/>
                </a:solidFill>
              </a:rPr>
              <a:t>) в </a:t>
            </a:r>
            <a:r>
              <a:rPr lang="ru-RU" sz="1600" dirty="0" err="1">
                <a:solidFill>
                  <a:prstClr val="black"/>
                </a:solidFill>
              </a:rPr>
              <a:t>абсолютній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величині</a:t>
            </a:r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у </a:t>
            </a:r>
            <a:r>
              <a:rPr lang="ru-RU" sz="1600" dirty="0" err="1">
                <a:solidFill>
                  <a:prstClr val="black"/>
                </a:solidFill>
              </a:rPr>
              <a:t>відсотках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страхової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суми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r>
              <a:rPr lang="ru-RU" sz="1600" dirty="0">
                <a:solidFill>
                  <a:prstClr val="black"/>
                </a:solidFill>
              </a:rPr>
              <a:t>2) </a:t>
            </a:r>
            <a:r>
              <a:rPr lang="ru-RU" sz="1600" dirty="0" err="1">
                <a:solidFill>
                  <a:prstClr val="black"/>
                </a:solidFill>
              </a:rPr>
              <a:t>відшкодування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понесених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 у межах </a:t>
            </a:r>
            <a:r>
              <a:rPr lang="ru-RU" sz="1600" dirty="0" err="1">
                <a:solidFill>
                  <a:prstClr val="black"/>
                </a:solidFill>
              </a:rPr>
              <a:t>страхової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суми</a:t>
            </a:r>
            <a:r>
              <a:rPr lang="ru-RU" sz="1600" dirty="0">
                <a:solidFill>
                  <a:prstClr val="black"/>
                </a:solidFill>
              </a:rPr>
              <a:t> на </a:t>
            </a:r>
            <a:r>
              <a:rPr lang="ru-RU" sz="1600" dirty="0" err="1">
                <a:solidFill>
                  <a:prstClr val="black"/>
                </a:solidFill>
              </a:rPr>
              <a:t>отримання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застрахованою</a:t>
            </a:r>
            <a:r>
              <a:rPr lang="ru-RU" sz="1600" dirty="0">
                <a:solidFill>
                  <a:prstClr val="black"/>
                </a:solidFill>
              </a:rPr>
              <a:t> особою </a:t>
            </a:r>
            <a:r>
              <a:rPr lang="ru-RU" sz="1600" dirty="0" err="1">
                <a:solidFill>
                  <a:prstClr val="black"/>
                </a:solidFill>
              </a:rPr>
              <a:t>медичної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допомоги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медичних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інших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послуг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медичне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обстеження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профілактично-оздоровчі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реабілітаційні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послуги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забезпечення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лікарськими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засобами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медичними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виробами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оплата </a:t>
            </a:r>
            <a:r>
              <a:rPr lang="ru-RU" sz="1600" dirty="0" err="1">
                <a:solidFill>
                  <a:prstClr val="black"/>
                </a:solidFill>
              </a:rPr>
              <a:t>їх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вартості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r>
              <a:rPr lang="ru-RU" sz="1600" dirty="0">
                <a:solidFill>
                  <a:prstClr val="black"/>
                </a:solidFill>
              </a:rPr>
              <a:t>3) </a:t>
            </a:r>
            <a:r>
              <a:rPr lang="ru-RU" sz="1600" dirty="0" err="1">
                <a:solidFill>
                  <a:prstClr val="black"/>
                </a:solidFill>
              </a:rPr>
              <a:t>поєднання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двох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попередніх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варіантів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здійснення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страхової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виплати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567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195328" y="506243"/>
            <a:ext cx="9361040" cy="6217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3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наземних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транспортних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засобів</a:t>
            </a:r>
            <a:r>
              <a:rPr lang="ru-RU" b="1" dirty="0">
                <a:solidFill>
                  <a:prstClr val="black"/>
                </a:solidFill>
              </a:rPr>
              <a:t> (</a:t>
            </a:r>
            <a:r>
              <a:rPr lang="ru-RU" b="1" dirty="0" err="1">
                <a:solidFill>
                  <a:prstClr val="black"/>
                </a:solidFill>
              </a:rPr>
              <a:t>крім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залізничного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рухомого</a:t>
            </a:r>
            <a:r>
              <a:rPr lang="ru-RU" b="1" dirty="0">
                <a:solidFill>
                  <a:prstClr val="black"/>
                </a:solidFill>
              </a:rPr>
              <a:t> складу)”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1000" b="1" dirty="0">
              <a:solidFill>
                <a:prstClr val="black"/>
              </a:solidFill>
            </a:endParaRPr>
          </a:p>
          <a:p>
            <a:r>
              <a:rPr lang="ru-RU" sz="1600" b="1" dirty="0" err="1">
                <a:solidFill>
                  <a:prstClr val="black"/>
                </a:solidFill>
              </a:rPr>
              <a:t>Клас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3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включає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ризик</a:t>
            </a:r>
            <a:r>
              <a:rPr lang="ru-RU" sz="1600" dirty="0">
                <a:solidFill>
                  <a:prstClr val="black"/>
                </a:solidFill>
              </a:rPr>
              <a:t> у межах </a:t>
            </a:r>
            <a:r>
              <a:rPr lang="ru-RU" sz="1600" dirty="0" err="1">
                <a:solidFill>
                  <a:prstClr val="black"/>
                </a:solidFill>
              </a:rPr>
              <a:t>класу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тобто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наземних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засобів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крім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залізничного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рухомого</a:t>
            </a:r>
            <a:r>
              <a:rPr lang="ru-RU" sz="1600" dirty="0">
                <a:solidFill>
                  <a:prstClr val="black"/>
                </a:solidFill>
              </a:rPr>
              <a:t> складу).</a:t>
            </a:r>
          </a:p>
          <a:p>
            <a:r>
              <a:rPr lang="ru-RU" sz="1600" b="1" dirty="0" err="1">
                <a:solidFill>
                  <a:prstClr val="black"/>
                </a:solidFill>
              </a:rPr>
              <a:t>Клас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3 </a:t>
            </a:r>
            <a:r>
              <a:rPr lang="ru-RU" sz="1600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обов’язком</a:t>
            </a:r>
            <a:r>
              <a:rPr lang="ru-RU" sz="1600" dirty="0">
                <a:solidFill>
                  <a:prstClr val="black"/>
                </a:solidFill>
              </a:rPr>
              <a:t> страховика за </a:t>
            </a:r>
            <a:r>
              <a:rPr lang="ru-RU" sz="1600" dirty="0" err="1">
                <a:solidFill>
                  <a:prstClr val="black"/>
                </a:solidFill>
              </a:rPr>
              <a:t>визначену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плату (</a:t>
            </a:r>
            <a:r>
              <a:rPr lang="ru-RU" sz="1600" dirty="0" err="1">
                <a:solidFill>
                  <a:prstClr val="black"/>
                </a:solidFill>
              </a:rPr>
              <a:t>страхову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премію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здійснити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страхову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виплату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відповідно</a:t>
            </a:r>
            <a:r>
              <a:rPr lang="ru-RU" sz="1600" dirty="0">
                <a:solidFill>
                  <a:prstClr val="black"/>
                </a:solidFill>
              </a:rPr>
              <a:t> до умов договору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 шляхом </a:t>
            </a:r>
            <a:r>
              <a:rPr lang="ru-RU" sz="1600" dirty="0" err="1">
                <a:solidFill>
                  <a:prstClr val="black"/>
                </a:solidFill>
              </a:rPr>
              <a:t>відшкодування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страхувальнику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іншій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особі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визначеній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на </a:t>
            </a:r>
            <a:r>
              <a:rPr lang="ru-RU" sz="1600" dirty="0" err="1">
                <a:solidFill>
                  <a:prstClr val="black"/>
                </a:solidFill>
              </a:rPr>
              <a:t>підставі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збитку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понесеного</a:t>
            </a:r>
            <a:r>
              <a:rPr lang="ru-RU" sz="1600" dirty="0">
                <a:solidFill>
                  <a:prstClr val="black"/>
                </a:solidFill>
              </a:rPr>
              <a:t> ним (нею) у </a:t>
            </a:r>
            <a:r>
              <a:rPr lang="ru-RU" sz="1600" dirty="0" err="1">
                <a:solidFill>
                  <a:prstClr val="black"/>
                </a:solidFill>
              </a:rPr>
              <a:t>зв’язку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пошкодженням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знищенням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втратою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застрахованого</a:t>
            </a:r>
            <a:r>
              <a:rPr lang="ru-RU" sz="1600" dirty="0">
                <a:solidFill>
                  <a:prstClr val="black"/>
                </a:solidFill>
              </a:rPr>
              <a:t> наземного транспортного </a:t>
            </a:r>
            <a:r>
              <a:rPr lang="ru-RU" sz="1600" dirty="0" err="1">
                <a:solidFill>
                  <a:prstClr val="black"/>
                </a:solidFill>
              </a:rPr>
              <a:t>засобу</a:t>
            </a:r>
            <a:r>
              <a:rPr lang="ru-RU" sz="1600" dirty="0">
                <a:solidFill>
                  <a:prstClr val="black"/>
                </a:solidFill>
              </a:rPr>
              <a:t>, а </a:t>
            </a:r>
            <a:r>
              <a:rPr lang="ru-RU" sz="1600" dirty="0" err="1">
                <a:solidFill>
                  <a:prstClr val="black"/>
                </a:solidFill>
              </a:rPr>
              <a:t>також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якщо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це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передбачено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додаткового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обладнання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навісної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техніки</a:t>
            </a:r>
            <a:r>
              <a:rPr lang="ru-RU" sz="1600" dirty="0">
                <a:solidFill>
                  <a:prstClr val="black"/>
                </a:solidFill>
              </a:rPr>
              <a:t> до </a:t>
            </a:r>
            <a:r>
              <a:rPr lang="ru-RU" sz="1600" dirty="0" err="1">
                <a:solidFill>
                  <a:prstClr val="black"/>
                </a:solidFill>
              </a:rPr>
              <a:t>нього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внаслідок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настання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події</a:t>
            </a:r>
            <a:r>
              <a:rPr lang="ru-RU" sz="1600" dirty="0">
                <a:solidFill>
                  <a:prstClr val="black"/>
                </a:solidFill>
              </a:rPr>
              <a:t>, на </a:t>
            </a:r>
            <a:r>
              <a:rPr lang="ru-RU" sz="1600" dirty="0" err="1">
                <a:solidFill>
                  <a:prstClr val="black"/>
                </a:solidFill>
              </a:rPr>
              <a:t>випадок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виникнення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якої</a:t>
            </a:r>
            <a:r>
              <a:rPr lang="ru-RU" sz="1600" dirty="0">
                <a:solidFill>
                  <a:prstClr val="black"/>
                </a:solidFill>
              </a:rPr>
              <a:t> проводиться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(страхового </a:t>
            </a:r>
            <a:r>
              <a:rPr lang="ru-RU" sz="1600" dirty="0" err="1">
                <a:solidFill>
                  <a:prstClr val="black"/>
                </a:solidFill>
              </a:rPr>
              <a:t>ризику</a:t>
            </a:r>
            <a:r>
              <a:rPr lang="ru-RU" sz="1600" dirty="0">
                <a:solidFill>
                  <a:prstClr val="black"/>
                </a:solidFill>
              </a:rPr>
              <a:t>).</a:t>
            </a:r>
          </a:p>
          <a:p>
            <a:r>
              <a:rPr lang="ru-RU" sz="1600" b="1" dirty="0" err="1"/>
              <a:t>Клас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3 </a:t>
            </a:r>
            <a:r>
              <a:rPr lang="ru-RU" sz="1600" b="1" dirty="0" err="1"/>
              <a:t>передбачає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таких </a:t>
            </a:r>
            <a:r>
              <a:rPr lang="ru-RU" sz="1600" b="1" dirty="0" err="1"/>
              <a:t>об’єктів</a:t>
            </a:r>
            <a:r>
              <a:rPr lang="ru-RU" sz="1600" b="1" dirty="0"/>
              <a:t>:</a:t>
            </a:r>
          </a:p>
          <a:p>
            <a:r>
              <a:rPr lang="ru-RU" sz="1600" dirty="0">
                <a:solidFill>
                  <a:prstClr val="black"/>
                </a:solidFill>
              </a:rPr>
              <a:t>1) </a:t>
            </a:r>
            <a:r>
              <a:rPr lang="ru-RU" sz="1600" dirty="0" err="1">
                <a:solidFill>
                  <a:prstClr val="black"/>
                </a:solidFill>
              </a:rPr>
              <a:t>наземних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засобів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відповідно</a:t>
            </a:r>
            <a:r>
              <a:rPr lang="ru-RU" sz="1600" dirty="0">
                <a:solidFill>
                  <a:prstClr val="black"/>
                </a:solidFill>
              </a:rPr>
              <a:t> до Закону </a:t>
            </a:r>
            <a:r>
              <a:rPr lang="ru-RU" sz="1600" dirty="0" err="1">
                <a:solidFill>
                  <a:prstClr val="black"/>
                </a:solidFill>
              </a:rPr>
              <a:t>України</a:t>
            </a:r>
            <a:r>
              <a:rPr lang="ru-RU" sz="1600" dirty="0">
                <a:solidFill>
                  <a:prstClr val="black"/>
                </a:solidFill>
              </a:rPr>
              <a:t> “Про </a:t>
            </a:r>
            <a:r>
              <a:rPr lang="ru-RU" sz="1600" dirty="0" err="1">
                <a:solidFill>
                  <a:prstClr val="black"/>
                </a:solidFill>
              </a:rPr>
              <a:t>дорожній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рух</a:t>
            </a:r>
            <a:r>
              <a:rPr lang="ru-RU" sz="1600" dirty="0">
                <a:solidFill>
                  <a:prstClr val="black"/>
                </a:solidFill>
              </a:rPr>
              <a:t>” </a:t>
            </a:r>
            <a:r>
              <a:rPr lang="ru-RU" sz="1600" dirty="0" err="1">
                <a:solidFill>
                  <a:prstClr val="black"/>
                </a:solidFill>
              </a:rPr>
              <a:t>підлягають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державній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відомчій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реєстрації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додаткове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обладнання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навісну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техніку</a:t>
            </a:r>
            <a:r>
              <a:rPr lang="ru-RU" sz="1600" dirty="0">
                <a:solidFill>
                  <a:prstClr val="black"/>
                </a:solidFill>
              </a:rPr>
              <a:t> до них, </a:t>
            </a:r>
            <a:r>
              <a:rPr lang="ru-RU" sz="1600" dirty="0" err="1">
                <a:solidFill>
                  <a:prstClr val="black"/>
                </a:solidFill>
              </a:rPr>
              <a:t>якщо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такого </a:t>
            </a:r>
            <a:r>
              <a:rPr lang="ru-RU" sz="1600" dirty="0" err="1">
                <a:solidFill>
                  <a:prstClr val="black"/>
                </a:solidFill>
              </a:rPr>
              <a:t>обладнання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техніки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передбачено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r>
              <a:rPr lang="ru-RU" sz="1600" dirty="0">
                <a:solidFill>
                  <a:prstClr val="black"/>
                </a:solidFill>
              </a:rPr>
              <a:t>2) </a:t>
            </a:r>
            <a:r>
              <a:rPr lang="ru-RU" sz="1600" dirty="0" err="1">
                <a:solidFill>
                  <a:prstClr val="black"/>
                </a:solidFill>
              </a:rPr>
              <a:t>інших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наземних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засобів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самохідні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шасі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великотоннажні</a:t>
            </a:r>
            <a:r>
              <a:rPr lang="ru-RU" sz="1600" dirty="0">
                <a:solidFill>
                  <a:prstClr val="black"/>
                </a:solidFill>
              </a:rPr>
              <a:t> та </a:t>
            </a:r>
            <a:r>
              <a:rPr lang="ru-RU" sz="1600" dirty="0" err="1">
                <a:solidFill>
                  <a:prstClr val="black"/>
                </a:solidFill>
              </a:rPr>
              <a:t>інші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технологічні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скутери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легкі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персональні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електричні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низькошвидкісні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легкі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електричні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засоби,а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також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додаткового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обладнання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навісної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техніки</a:t>
            </a:r>
            <a:r>
              <a:rPr lang="ru-RU" sz="1600" dirty="0">
                <a:solidFill>
                  <a:prstClr val="black"/>
                </a:solidFill>
              </a:rPr>
              <a:t> до них, </a:t>
            </a:r>
            <a:r>
              <a:rPr lang="ru-RU" sz="1600" dirty="0" err="1">
                <a:solidFill>
                  <a:prstClr val="black"/>
                </a:solidFill>
              </a:rPr>
              <a:t>якщо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транспортного </a:t>
            </a:r>
            <a:r>
              <a:rPr lang="ru-RU" sz="1600" dirty="0" err="1">
                <a:solidFill>
                  <a:prstClr val="black"/>
                </a:solidFill>
              </a:rPr>
              <a:t>засобу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додатковим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обладнанням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навісною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технікою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передбачено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  <a:p>
            <a:r>
              <a:rPr lang="ru-RU" sz="1600" b="1" dirty="0" err="1">
                <a:solidFill>
                  <a:srgbClr val="FF0000"/>
                </a:solidFill>
              </a:rPr>
              <a:t>Клас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 3 не </a:t>
            </a:r>
            <a:r>
              <a:rPr lang="ru-RU" sz="1600" b="1" dirty="0" err="1">
                <a:solidFill>
                  <a:srgbClr val="FF0000"/>
                </a:solidFill>
              </a:rPr>
              <a:t>включає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:</a:t>
            </a:r>
          </a:p>
          <a:p>
            <a:r>
              <a:rPr lang="ru-RU" sz="1600" dirty="0">
                <a:solidFill>
                  <a:prstClr val="black"/>
                </a:solidFill>
              </a:rPr>
              <a:t>1) </a:t>
            </a:r>
            <a:r>
              <a:rPr lang="ru-RU" sz="1600" dirty="0" err="1">
                <a:solidFill>
                  <a:prstClr val="black"/>
                </a:solidFill>
              </a:rPr>
              <a:t>залізничного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рухомого</a:t>
            </a:r>
            <a:r>
              <a:rPr lang="ru-RU" sz="1600" dirty="0">
                <a:solidFill>
                  <a:prstClr val="black"/>
                </a:solidFill>
              </a:rPr>
              <a:t> складу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4;</a:t>
            </a:r>
          </a:p>
          <a:p>
            <a:r>
              <a:rPr lang="ru-RU" sz="1600" dirty="0">
                <a:solidFill>
                  <a:prstClr val="black"/>
                </a:solidFill>
              </a:rPr>
              <a:t>2) майна,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перевозиться [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вантаж</a:t>
            </a:r>
            <a:r>
              <a:rPr lang="ru-RU" sz="1600" dirty="0">
                <a:solidFill>
                  <a:prstClr val="black"/>
                </a:solidFill>
              </a:rPr>
              <a:t>, багаж (</a:t>
            </a:r>
            <a:r>
              <a:rPr lang="ru-RU" sz="1600" dirty="0" err="1">
                <a:solidFill>
                  <a:prstClr val="black"/>
                </a:solidFill>
              </a:rPr>
              <a:t>вантажобагаж</a:t>
            </a:r>
            <a:r>
              <a:rPr lang="ru-RU" sz="1600" dirty="0">
                <a:solidFill>
                  <a:prstClr val="black"/>
                </a:solidFill>
              </a:rPr>
              <a:t>)]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7;</a:t>
            </a:r>
          </a:p>
          <a:p>
            <a:r>
              <a:rPr lang="ru-RU" sz="1600" dirty="0">
                <a:solidFill>
                  <a:prstClr val="black"/>
                </a:solidFill>
              </a:rPr>
              <a:t>3) </a:t>
            </a:r>
            <a:r>
              <a:rPr lang="ru-RU" sz="1600" dirty="0" err="1">
                <a:solidFill>
                  <a:prstClr val="black"/>
                </a:solidFill>
              </a:rPr>
              <a:t>неодержаних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доходів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унаслідок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пошкодження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знищення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втрати</a:t>
            </a:r>
            <a:r>
              <a:rPr lang="ru-RU" sz="1600" dirty="0">
                <a:solidFill>
                  <a:prstClr val="black"/>
                </a:solidFill>
              </a:rPr>
              <a:t> наземного транспортного </a:t>
            </a:r>
            <a:r>
              <a:rPr lang="ru-RU" sz="1600" dirty="0" err="1">
                <a:solidFill>
                  <a:prstClr val="black"/>
                </a:solidFill>
              </a:rPr>
              <a:t>засобу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567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4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залізничного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рухомого</a:t>
            </a:r>
            <a:r>
              <a:rPr lang="ru-RU" b="1" dirty="0">
                <a:solidFill>
                  <a:prstClr val="black"/>
                </a:solidFill>
              </a:rPr>
              <a:t> складу”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4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включає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у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тобто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складу.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4 </a:t>
            </a:r>
            <a:r>
              <a:rPr lang="ru-RU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збитку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понесеного</a:t>
            </a:r>
            <a:r>
              <a:rPr lang="ru-RU" dirty="0">
                <a:solidFill>
                  <a:prstClr val="black"/>
                </a:solidFill>
              </a:rPr>
              <a:t> ним (нею) у </a:t>
            </a:r>
            <a:r>
              <a:rPr lang="ru-RU" dirty="0" err="1">
                <a:solidFill>
                  <a:prstClr val="black"/>
                </a:solidFill>
              </a:rPr>
              <a:t>зв’язку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пошкодженням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втратою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застрахованого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 (</a:t>
            </a:r>
            <a:r>
              <a:rPr lang="ru-RU" dirty="0" err="1">
                <a:solidFill>
                  <a:prstClr val="black"/>
                </a:solidFill>
              </a:rPr>
              <a:t>окремих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одиниць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складу), та,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це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додаткового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нього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).</a:t>
            </a:r>
          </a:p>
          <a:p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класом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4 </a:t>
            </a:r>
            <a:r>
              <a:rPr lang="ru-RU" b="1" dirty="0" err="1">
                <a:solidFill>
                  <a:prstClr val="black"/>
                </a:solidFill>
              </a:rPr>
              <a:t>здійснюється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таких </a:t>
            </a:r>
            <a:r>
              <a:rPr lang="ru-RU" b="1" dirty="0" err="1">
                <a:solidFill>
                  <a:prstClr val="black"/>
                </a:solidFill>
              </a:rPr>
              <a:t>об’єктів</a:t>
            </a:r>
            <a:r>
              <a:rPr lang="ru-RU" dirty="0">
                <a:solidFill>
                  <a:prstClr val="black"/>
                </a:solidFill>
              </a:rPr>
              <a:t>: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 (</a:t>
            </a:r>
            <a:r>
              <a:rPr lang="ru-RU" dirty="0" err="1">
                <a:solidFill>
                  <a:prstClr val="black"/>
                </a:solidFill>
              </a:rPr>
              <a:t>окремих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одиниць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складу),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такого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Клас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4 не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наземних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транспортних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засобів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які</a:t>
            </a:r>
            <a:r>
              <a:rPr lang="ru-RU" dirty="0">
                <a:solidFill>
                  <a:prstClr val="black"/>
                </a:solidFill>
              </a:rPr>
              <a:t> не є </a:t>
            </a:r>
            <a:r>
              <a:rPr lang="ru-RU" dirty="0" err="1">
                <a:solidFill>
                  <a:prstClr val="black"/>
                </a:solidFill>
              </a:rPr>
              <a:t>залізничним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рухомим</a:t>
            </a:r>
            <a:r>
              <a:rPr lang="ru-RU" dirty="0">
                <a:solidFill>
                  <a:prstClr val="black"/>
                </a:solidFill>
              </a:rPr>
              <a:t> складом;</a:t>
            </a:r>
          </a:p>
          <a:p>
            <a:r>
              <a:rPr lang="ru-RU" dirty="0">
                <a:solidFill>
                  <a:prstClr val="black"/>
                </a:solidFill>
              </a:rPr>
              <a:t>2) 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перевозиться [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вантаж</a:t>
            </a:r>
            <a:r>
              <a:rPr lang="ru-RU" dirty="0">
                <a:solidFill>
                  <a:prstClr val="black"/>
                </a:solidFill>
              </a:rPr>
              <a:t>, багаж (</a:t>
            </a:r>
            <a:r>
              <a:rPr lang="ru-RU" dirty="0" err="1">
                <a:solidFill>
                  <a:prstClr val="black"/>
                </a:solidFill>
              </a:rPr>
              <a:t>вантажобагаж</a:t>
            </a:r>
            <a:r>
              <a:rPr lang="ru-RU" dirty="0">
                <a:solidFill>
                  <a:prstClr val="black"/>
                </a:solidFill>
              </a:rPr>
              <a:t>)] за </a:t>
            </a:r>
            <a:r>
              <a:rPr lang="ru-RU" dirty="0" err="1">
                <a:solidFill>
                  <a:prstClr val="black"/>
                </a:solidFill>
              </a:rPr>
              <a:t>класом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7;</a:t>
            </a: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неодержаних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доходів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унаслідок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втрати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 (</a:t>
            </a:r>
            <a:r>
              <a:rPr lang="ru-RU" dirty="0" err="1">
                <a:solidFill>
                  <a:prstClr val="black"/>
                </a:solidFill>
              </a:rPr>
              <a:t>окремих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одиниць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складу).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567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128464" y="545147"/>
            <a:ext cx="9698736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5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повітряних</a:t>
            </a:r>
            <a:r>
              <a:rPr lang="ru-RU" b="1" dirty="0">
                <a:solidFill>
                  <a:prstClr val="black"/>
                </a:solidFill>
              </a:rPr>
              <a:t> суден”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1000" b="1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5 </a:t>
            </a:r>
            <a:r>
              <a:rPr lang="ru-RU" b="1" dirty="0" err="1">
                <a:solidFill>
                  <a:prstClr val="black"/>
                </a:solidFill>
              </a:rPr>
              <a:t>включає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у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повітряних</a:t>
            </a:r>
            <a:r>
              <a:rPr lang="ru-RU" dirty="0">
                <a:solidFill>
                  <a:prstClr val="black"/>
                </a:solidFill>
              </a:rPr>
              <a:t> суден.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5 </a:t>
            </a:r>
            <a:r>
              <a:rPr lang="ru-RU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збитку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понесеного</a:t>
            </a:r>
            <a:r>
              <a:rPr lang="ru-RU" dirty="0">
                <a:solidFill>
                  <a:prstClr val="black"/>
                </a:solidFill>
              </a:rPr>
              <a:t> ним (нею) у </a:t>
            </a:r>
            <a:r>
              <a:rPr lang="ru-RU" dirty="0" err="1">
                <a:solidFill>
                  <a:prstClr val="black"/>
                </a:solidFill>
              </a:rPr>
              <a:t>зв’язку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пошкодженням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втратою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застрахованого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повітряного</a:t>
            </a:r>
            <a:r>
              <a:rPr lang="ru-RU" dirty="0">
                <a:solidFill>
                  <a:prstClr val="black"/>
                </a:solidFill>
              </a:rPr>
              <a:t> судна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літального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апарата</a:t>
            </a:r>
            <a:r>
              <a:rPr lang="ru-RU" dirty="0">
                <a:solidFill>
                  <a:prstClr val="black"/>
                </a:solidFill>
              </a:rPr>
              <a:t>, та,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це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додаткового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нього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).</a:t>
            </a:r>
          </a:p>
          <a:p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класом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5 </a:t>
            </a:r>
            <a:r>
              <a:rPr lang="ru-RU" b="1" dirty="0" err="1">
                <a:solidFill>
                  <a:prstClr val="black"/>
                </a:solidFill>
              </a:rPr>
              <a:t>здійснюється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таких </a:t>
            </a:r>
            <a:r>
              <a:rPr lang="ru-RU" b="1" dirty="0" err="1">
                <a:solidFill>
                  <a:prstClr val="black"/>
                </a:solidFill>
              </a:rPr>
              <a:t>об’єктів</a:t>
            </a:r>
            <a:r>
              <a:rPr lang="ru-RU" dirty="0">
                <a:solidFill>
                  <a:prstClr val="black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цивільних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повітряних</a:t>
            </a:r>
            <a:r>
              <a:rPr lang="ru-RU" dirty="0">
                <a:solidFill>
                  <a:prstClr val="black"/>
                </a:solidFill>
              </a:rPr>
              <a:t> суден,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них,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такого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повітряних</a:t>
            </a:r>
            <a:r>
              <a:rPr lang="ru-RU" dirty="0">
                <a:solidFill>
                  <a:prstClr val="black"/>
                </a:solidFill>
              </a:rPr>
              <a:t> суден, </a:t>
            </a:r>
            <a:r>
              <a:rPr lang="ru-RU" dirty="0" err="1">
                <a:solidFill>
                  <a:prstClr val="black"/>
                </a:solidFill>
              </a:rPr>
              <a:t>літальних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апаратів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них,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такого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Клас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5 не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перевозиться [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вантаж</a:t>
            </a:r>
            <a:r>
              <a:rPr lang="ru-RU" dirty="0">
                <a:solidFill>
                  <a:prstClr val="black"/>
                </a:solidFill>
              </a:rPr>
              <a:t>, багаж (</a:t>
            </a:r>
            <a:r>
              <a:rPr lang="ru-RU" dirty="0" err="1">
                <a:solidFill>
                  <a:prstClr val="black"/>
                </a:solidFill>
              </a:rPr>
              <a:t>вантажобагаж</a:t>
            </a:r>
            <a:r>
              <a:rPr lang="ru-RU" dirty="0">
                <a:solidFill>
                  <a:prstClr val="black"/>
                </a:solidFill>
              </a:rPr>
              <a:t>)] за </a:t>
            </a:r>
            <a:r>
              <a:rPr lang="ru-RU" dirty="0" err="1">
                <a:solidFill>
                  <a:prstClr val="black"/>
                </a:solidFill>
              </a:rPr>
              <a:t>класом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7;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неодержаних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доходів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унаслідок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втрати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повітряних</a:t>
            </a:r>
            <a:r>
              <a:rPr lang="ru-RU" dirty="0">
                <a:solidFill>
                  <a:prstClr val="black"/>
                </a:solidFill>
              </a:rPr>
              <a:t> суден та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літальних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апаратів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487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20431</TotalTime>
  <Words>7514</Words>
  <Application>Microsoft Office PowerPoint</Application>
  <PresentationFormat>Аркуш A4 (210x297 мм)</PresentationFormat>
  <Paragraphs>446</Paragraphs>
  <Slides>41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41</vt:i4>
      </vt:variant>
    </vt:vector>
  </HeadingPairs>
  <TitlesOfParts>
    <vt:vector size="46" baseType="lpstr">
      <vt:lpstr>Arial</vt:lpstr>
      <vt:lpstr>Calibri</vt:lpstr>
      <vt:lpstr>Times New Roman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Admin</cp:lastModifiedBy>
  <cp:revision>710</cp:revision>
  <dcterms:created xsi:type="dcterms:W3CDTF">2015-01-26T12:29:32Z</dcterms:created>
  <dcterms:modified xsi:type="dcterms:W3CDTF">2025-09-23T08:19:18Z</dcterms:modified>
</cp:coreProperties>
</file>